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60" r:id="rId2"/>
    <p:sldId id="263" r:id="rId3"/>
    <p:sldId id="262" r:id="rId4"/>
    <p:sldId id="261" r:id="rId5"/>
    <p:sldId id="264" r:id="rId6"/>
    <p:sldId id="265" r:id="rId7"/>
    <p:sldId id="266" r:id="rId8"/>
    <p:sldId id="309" r:id="rId9"/>
    <p:sldId id="310" r:id="rId10"/>
    <p:sldId id="313" r:id="rId11"/>
    <p:sldId id="267" r:id="rId12"/>
    <p:sldId id="268" r:id="rId13"/>
    <p:sldId id="269" r:id="rId14"/>
    <p:sldId id="270" r:id="rId15"/>
    <p:sldId id="271" r:id="rId16"/>
    <p:sldId id="312" r:id="rId17"/>
    <p:sldId id="272" r:id="rId18"/>
    <p:sldId id="273" r:id="rId19"/>
    <p:sldId id="274" r:id="rId20"/>
    <p:sldId id="275" r:id="rId21"/>
    <p:sldId id="276" r:id="rId22"/>
    <p:sldId id="277" r:id="rId23"/>
    <p:sldId id="278" r:id="rId24"/>
    <p:sldId id="280" r:id="rId25"/>
    <p:sldId id="279" r:id="rId26"/>
    <p:sldId id="314" r:id="rId27"/>
    <p:sldId id="316" r:id="rId28"/>
    <p:sldId id="317" r:id="rId29"/>
    <p:sldId id="448" r:id="rId30"/>
    <p:sldId id="285" r:id="rId31"/>
    <p:sldId id="286" r:id="rId32"/>
    <p:sldId id="287" r:id="rId33"/>
    <p:sldId id="288" r:id="rId34"/>
    <p:sldId id="289" r:id="rId35"/>
    <p:sldId id="290" r:id="rId36"/>
    <p:sldId id="291" r:id="rId37"/>
    <p:sldId id="438" r:id="rId38"/>
    <p:sldId id="437" r:id="rId39"/>
    <p:sldId id="440" r:id="rId40"/>
    <p:sldId id="439"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258" r:id="rId58"/>
    <p:sldId id="259" r:id="rId59"/>
    <p:sldId id="441" r:id="rId60"/>
    <p:sldId id="442" r:id="rId61"/>
    <p:sldId id="443" r:id="rId62"/>
    <p:sldId id="444" r:id="rId63"/>
    <p:sldId id="445" r:id="rId64"/>
    <p:sldId id="446" r:id="rId65"/>
    <p:sldId id="447" r:id="rId66"/>
    <p:sldId id="393" r:id="rId67"/>
    <p:sldId id="436" r:id="rId6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37" autoAdjust="0"/>
    <p:restoredTop sz="85965" autoAdjust="0"/>
  </p:normalViewPr>
  <p:slideViewPr>
    <p:cSldViewPr snapToGrid="0">
      <p:cViewPr varScale="1">
        <p:scale>
          <a:sx n="55" d="100"/>
          <a:sy n="55" d="100"/>
        </p:scale>
        <p:origin x="1244" y="28"/>
      </p:cViewPr>
      <p:guideLst/>
    </p:cSldViewPr>
  </p:slideViewPr>
  <p:notesTextViewPr>
    <p:cViewPr>
      <p:scale>
        <a:sx n="1" d="1"/>
        <a:sy n="1" d="1"/>
      </p:scale>
      <p:origin x="0" y="-212"/>
    </p:cViewPr>
  </p:notesTextViewPr>
  <p:notesViewPr>
    <p:cSldViewPr snapToGrid="0">
      <p:cViewPr varScale="1">
        <p:scale>
          <a:sx n="206" d="100"/>
          <a:sy n="206" d="100"/>
        </p:scale>
        <p:origin x="6384"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54A8FE-451F-9A36-1B6C-9EEED6B9C0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48F796C8-A993-4BBE-CFEB-CF031E516C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E2248-44A6-7E4E-95AB-23CB29C84B23}" type="datetimeFigureOut">
              <a:rPr lang="en-VN" smtClean="0"/>
              <a:t>08/29/2024</a:t>
            </a:fld>
            <a:endParaRPr lang="en-VN"/>
          </a:p>
        </p:txBody>
      </p:sp>
      <p:sp>
        <p:nvSpPr>
          <p:cNvPr id="4" name="Footer Placeholder 3">
            <a:extLst>
              <a:ext uri="{FF2B5EF4-FFF2-40B4-BE49-F238E27FC236}">
                <a16:creationId xmlns:a16="http://schemas.microsoft.com/office/drawing/2014/main" id="{D0B04945-A4AC-296E-BCFF-33CEF45E6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208432DB-5F39-5601-277B-8F52825611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062F14-DC44-F448-8940-DC94E2A00DD5}" type="slidenum">
              <a:rPr lang="en-VN" smtClean="0"/>
              <a:t>‹#›</a:t>
            </a:fld>
            <a:endParaRPr lang="en-VN"/>
          </a:p>
        </p:txBody>
      </p:sp>
    </p:spTree>
    <p:extLst>
      <p:ext uri="{BB962C8B-B14F-4D97-AF65-F5344CB8AC3E}">
        <p14:creationId xmlns:p14="http://schemas.microsoft.com/office/powerpoint/2010/main" val="4026294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08/29/2024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Cập</a:t>
            </a:r>
            <a:r>
              <a:rPr lang="en-US" dirty="0"/>
              <a:t> </a:t>
            </a:r>
            <a:r>
              <a:rPr lang="en-US" dirty="0" err="1"/>
              <a:t>nhật</a:t>
            </a:r>
            <a:r>
              <a:rPr lang="en-US" dirty="0"/>
              <a:t> (29/08/2024): </a:t>
            </a:r>
            <a:r>
              <a:rPr lang="en-US" dirty="0" err="1"/>
              <a:t>Bỏ</a:t>
            </a:r>
            <a:r>
              <a:rPr lang="en-US" dirty="0"/>
              <a:t> </a:t>
            </a:r>
            <a:r>
              <a:rPr lang="en-US" dirty="0" err="1"/>
              <a:t>việc</a:t>
            </a:r>
            <a:r>
              <a:rPr lang="en-US" dirty="0"/>
              <a:t> </a:t>
            </a:r>
            <a:r>
              <a:rPr lang="en-US" dirty="0" err="1"/>
              <a:t>phân</a:t>
            </a:r>
            <a:r>
              <a:rPr lang="en-US" dirty="0"/>
              <a:t> </a:t>
            </a:r>
            <a:r>
              <a:rPr lang="en-US" dirty="0" err="1"/>
              <a:t>loại</a:t>
            </a:r>
            <a:r>
              <a:rPr lang="en-US" dirty="0"/>
              <a:t> </a:t>
            </a:r>
            <a:r>
              <a:rPr lang="en-US" dirty="0" err="1"/>
              <a:t>cấm</a:t>
            </a:r>
            <a:r>
              <a:rPr lang="en-US" dirty="0"/>
              <a:t> </a:t>
            </a:r>
            <a:r>
              <a:rPr lang="en-US" dirty="0" err="1"/>
              <a:t>ngắt</a:t>
            </a:r>
            <a:r>
              <a:rPr lang="en-US" dirty="0"/>
              <a:t> </a:t>
            </a:r>
            <a:r>
              <a:rPr lang="en-US" dirty="0" err="1"/>
              <a:t>vào</a:t>
            </a:r>
            <a:r>
              <a:rPr lang="en-US" dirty="0"/>
              <a:t> </a:t>
            </a:r>
            <a:r>
              <a:rPr lang="en-US" dirty="0" err="1"/>
              <a:t>nhóm</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a:t>
            </a:r>
            <a:r>
              <a:rPr lang="en-US" dirty="0" err="1"/>
              <a:t>vì</a:t>
            </a:r>
            <a:r>
              <a:rPr lang="en-US" dirty="0"/>
              <a:t>:</a:t>
            </a:r>
          </a:p>
          <a:p>
            <a:r>
              <a:rPr lang="en-US" dirty="0"/>
              <a:t>+ </a:t>
            </a:r>
            <a:r>
              <a:rPr lang="en-US" dirty="0" err="1"/>
              <a:t>Sách</a:t>
            </a:r>
            <a:r>
              <a:rPr lang="en-US" dirty="0"/>
              <a:t> OS 10 </a:t>
            </a:r>
            <a:r>
              <a:rPr lang="en-US" dirty="0" err="1"/>
              <a:t>không</a:t>
            </a:r>
            <a:r>
              <a:rPr lang="en-US" dirty="0"/>
              <a:t> </a:t>
            </a:r>
            <a:r>
              <a:rPr lang="en-US" dirty="0" err="1"/>
              <a:t>còn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giải</a:t>
            </a:r>
            <a:r>
              <a:rPr lang="en-US" dirty="0"/>
              <a:t> </a:t>
            </a:r>
            <a:r>
              <a:rPr lang="en-US" dirty="0" err="1"/>
              <a:t>pháp</a:t>
            </a:r>
            <a:r>
              <a:rPr lang="en-US" dirty="0"/>
              <a:t> </a:t>
            </a:r>
            <a:r>
              <a:rPr lang="en-US" dirty="0" err="1"/>
              <a:t>cấm</a:t>
            </a:r>
            <a:r>
              <a:rPr lang="en-US" dirty="0"/>
              <a:t> </a:t>
            </a:r>
            <a:r>
              <a:rPr lang="en-US" dirty="0" err="1"/>
              <a:t>ngắt</a:t>
            </a:r>
            <a:r>
              <a:rPr lang="en-US" dirty="0"/>
              <a:t>, </a:t>
            </a:r>
            <a:r>
              <a:rPr lang="en-US" dirty="0" err="1"/>
              <a:t>trong</a:t>
            </a:r>
            <a:r>
              <a:rPr lang="en-US" dirty="0"/>
              <a:t> </a:t>
            </a:r>
            <a:r>
              <a:rPr lang="en-US" dirty="0" err="1"/>
              <a:t>khi</a:t>
            </a:r>
            <a:r>
              <a:rPr lang="en-US" dirty="0"/>
              <a:t> slide </a:t>
            </a:r>
            <a:r>
              <a:rPr lang="en-US" dirty="0" err="1"/>
              <a:t>bài</a:t>
            </a:r>
            <a:r>
              <a:rPr lang="en-US" dirty="0"/>
              <a:t> </a:t>
            </a:r>
            <a:r>
              <a:rPr lang="en-US" dirty="0" err="1"/>
              <a:t>giảng</a:t>
            </a:r>
            <a:r>
              <a:rPr lang="en-US" dirty="0"/>
              <a:t> </a:t>
            </a:r>
            <a:r>
              <a:rPr lang="en-US" dirty="0" err="1"/>
              <a:t>của</a:t>
            </a:r>
            <a:r>
              <a:rPr lang="en-US" dirty="0"/>
              <a:t> </a:t>
            </a:r>
            <a:r>
              <a:rPr lang="en-US" dirty="0" err="1"/>
              <a:t>sách</a:t>
            </a:r>
            <a:r>
              <a:rPr lang="en-US" dirty="0"/>
              <a:t> </a:t>
            </a:r>
            <a:r>
              <a:rPr lang="en-US" dirty="0" err="1"/>
              <a:t>này</a:t>
            </a:r>
            <a:r>
              <a:rPr lang="en-US" dirty="0"/>
              <a:t> </a:t>
            </a:r>
            <a:r>
              <a:rPr lang="en-US" dirty="0" err="1"/>
              <a:t>vẫn</a:t>
            </a:r>
            <a:r>
              <a:rPr lang="en-US" dirty="0"/>
              <a:t> </a:t>
            </a:r>
            <a:r>
              <a:rPr lang="en-US" dirty="0" err="1"/>
              <a:t>liệt</a:t>
            </a:r>
            <a:r>
              <a:rPr lang="en-US" dirty="0"/>
              <a:t> </a:t>
            </a:r>
            <a:r>
              <a:rPr lang="en-US" dirty="0" err="1"/>
              <a:t>kê</a:t>
            </a:r>
            <a:r>
              <a:rPr lang="en-US" dirty="0"/>
              <a:t> </a:t>
            </a:r>
            <a:r>
              <a:rPr lang="en-US" dirty="0" err="1"/>
              <a:t>cấm</a:t>
            </a:r>
            <a:r>
              <a:rPr lang="en-US" dirty="0"/>
              <a:t> </a:t>
            </a:r>
            <a:r>
              <a:rPr lang="en-US" dirty="0" err="1"/>
              <a:t>ngắt</a:t>
            </a:r>
            <a:r>
              <a:rPr lang="en-US" dirty="0"/>
              <a:t> – </a:t>
            </a:r>
            <a:r>
              <a:rPr lang="en-US" dirty="0" err="1"/>
              <a:t>nhưng</a:t>
            </a:r>
            <a:r>
              <a:rPr lang="en-US" dirty="0"/>
              <a:t> </a:t>
            </a:r>
            <a:r>
              <a:rPr lang="en-US" dirty="0" err="1"/>
              <a:t>không</a:t>
            </a:r>
            <a:r>
              <a:rPr lang="en-US" dirty="0"/>
              <a:t> </a:t>
            </a:r>
            <a:r>
              <a:rPr lang="en-US" dirty="0" err="1"/>
              <a:t>xếp</a:t>
            </a:r>
            <a:r>
              <a:rPr lang="en-US" dirty="0"/>
              <a:t> </a:t>
            </a:r>
            <a:r>
              <a:rPr lang="en-US" dirty="0" err="1"/>
              <a:t>nó</a:t>
            </a:r>
            <a:r>
              <a:rPr lang="en-US" dirty="0"/>
              <a:t> </a:t>
            </a:r>
            <a:r>
              <a:rPr lang="en-US" dirty="0" err="1"/>
              <a:t>vào</a:t>
            </a:r>
            <a:r>
              <a:rPr lang="en-US" dirty="0"/>
              <a:t> </a:t>
            </a:r>
            <a:r>
              <a:rPr lang="en-US" dirty="0" err="1"/>
              <a:t>nhóm</a:t>
            </a:r>
            <a:r>
              <a:rPr lang="en-US" dirty="0"/>
              <a:t> </a:t>
            </a:r>
            <a:r>
              <a:rPr lang="en-US" dirty="0" err="1"/>
              <a:t>nào</a:t>
            </a:r>
            <a:r>
              <a:rPr lang="en-US" dirty="0"/>
              <a:t> </a:t>
            </a:r>
            <a:r>
              <a:rPr lang="en-US" dirty="0" err="1"/>
              <a:t>cả</a:t>
            </a:r>
            <a:r>
              <a:rPr lang="en-US" dirty="0"/>
              <a:t>.</a:t>
            </a:r>
          </a:p>
          <a:p>
            <a:r>
              <a:rPr lang="en-US" dirty="0"/>
              <a:t>=&gt; Ở slide 30, </a:t>
            </a:r>
            <a:r>
              <a:rPr lang="en-US" dirty="0" err="1"/>
              <a:t>cấm</a:t>
            </a:r>
            <a:r>
              <a:rPr lang="en-US" dirty="0"/>
              <a:t> </a:t>
            </a:r>
            <a:r>
              <a:rPr lang="en-US" dirty="0" err="1"/>
              <a:t>ngắt</a:t>
            </a:r>
            <a:r>
              <a:rPr lang="en-US" dirty="0"/>
              <a:t> </a:t>
            </a:r>
            <a:r>
              <a:rPr lang="en-US" dirty="0" err="1"/>
              <a:t>sẽ</a:t>
            </a:r>
            <a:r>
              <a:rPr lang="en-US" dirty="0"/>
              <a:t> </a:t>
            </a:r>
            <a:r>
              <a:rPr lang="en-US" dirty="0" err="1"/>
              <a:t>được</a:t>
            </a:r>
            <a:r>
              <a:rPr lang="en-US" dirty="0"/>
              <a:t> </a:t>
            </a:r>
            <a:r>
              <a:rPr lang="en-US" dirty="0" err="1"/>
              <a:t>tách</a:t>
            </a:r>
            <a:r>
              <a:rPr lang="en-US" dirty="0"/>
              <a:t> </a:t>
            </a:r>
            <a:r>
              <a:rPr lang="en-US" dirty="0" err="1"/>
              <a:t>riêng</a:t>
            </a:r>
            <a:r>
              <a:rPr lang="en-US" dirty="0"/>
              <a:t>, </a:t>
            </a:r>
            <a:r>
              <a:rPr lang="en-US" dirty="0" err="1"/>
              <a:t>không</a:t>
            </a:r>
            <a:r>
              <a:rPr lang="en-US" dirty="0"/>
              <a:t> </a:t>
            </a:r>
            <a:r>
              <a:rPr lang="en-US" dirty="0" err="1"/>
              <a:t>phân</a:t>
            </a:r>
            <a:r>
              <a:rPr lang="en-US" dirty="0"/>
              <a:t> </a:t>
            </a:r>
            <a:r>
              <a:rPr lang="en-US" dirty="0" err="1"/>
              <a:t>nhóm</a:t>
            </a:r>
            <a:r>
              <a:rPr lang="en-US" dirty="0"/>
              <a:t>. </a:t>
            </a:r>
          </a:p>
          <a:p>
            <a:r>
              <a:rPr lang="en-US" dirty="0"/>
              <a:t>+ </a:t>
            </a:r>
            <a:r>
              <a:rPr lang="en-US" dirty="0" err="1"/>
              <a:t>Sách</a:t>
            </a:r>
            <a:r>
              <a:rPr lang="en-US" dirty="0"/>
              <a:t> Modern OS 5</a:t>
            </a:r>
            <a:r>
              <a:rPr lang="en-US" baseline="30000" dirty="0"/>
              <a:t>th</a:t>
            </a:r>
            <a:r>
              <a:rPr lang="en-US" dirty="0"/>
              <a:t> </a:t>
            </a:r>
            <a:r>
              <a:rPr lang="en-US" dirty="0" err="1"/>
              <a:t>vẫn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cấm</a:t>
            </a:r>
            <a:r>
              <a:rPr lang="en-US" dirty="0"/>
              <a:t> </a:t>
            </a:r>
            <a:r>
              <a:rPr lang="en-US" dirty="0" err="1"/>
              <a:t>ngắt</a:t>
            </a:r>
            <a:r>
              <a:rPr lang="en-US" dirty="0"/>
              <a:t>, </a:t>
            </a:r>
            <a:r>
              <a:rPr lang="en-US" dirty="0" err="1"/>
              <a:t>tuy</a:t>
            </a:r>
            <a:r>
              <a:rPr lang="en-US" dirty="0"/>
              <a:t> </a:t>
            </a:r>
            <a:r>
              <a:rPr lang="en-US" dirty="0" err="1"/>
              <a:t>nhiên</a:t>
            </a:r>
            <a:r>
              <a:rPr lang="en-US" dirty="0"/>
              <a:t> </a:t>
            </a:r>
            <a:r>
              <a:rPr lang="en-US" dirty="0" err="1"/>
              <a:t>xếp</a:t>
            </a:r>
            <a:r>
              <a:rPr lang="en-US" dirty="0"/>
              <a:t> </a:t>
            </a:r>
            <a:r>
              <a:rPr lang="en-US" dirty="0" err="1"/>
              <a:t>nó</a:t>
            </a:r>
            <a:r>
              <a:rPr lang="en-US" dirty="0"/>
              <a:t> </a:t>
            </a:r>
            <a:r>
              <a:rPr lang="en-US" dirty="0" err="1"/>
              <a:t>vào</a:t>
            </a:r>
            <a:r>
              <a:rPr lang="en-US" dirty="0"/>
              <a:t> </a:t>
            </a:r>
            <a:r>
              <a:rPr lang="en-US" dirty="0" err="1"/>
              <a:t>nhóm</a:t>
            </a:r>
            <a:r>
              <a:rPr lang="en-US" dirty="0"/>
              <a:t> busy waiting. </a:t>
            </a:r>
          </a:p>
          <a:p>
            <a:r>
              <a:rPr lang="en-US" dirty="0"/>
              <a:t>+ </a:t>
            </a:r>
            <a:r>
              <a:rPr lang="en-US" dirty="0" err="1"/>
              <a:t>Bản</a:t>
            </a:r>
            <a:r>
              <a:rPr lang="en-US" dirty="0"/>
              <a:t> </a:t>
            </a:r>
            <a:r>
              <a:rPr lang="en-US" dirty="0" err="1"/>
              <a:t>chất</a:t>
            </a:r>
            <a:r>
              <a:rPr lang="en-US" dirty="0"/>
              <a:t> </a:t>
            </a:r>
            <a:r>
              <a:rPr lang="en-US" dirty="0" err="1"/>
              <a:t>ngắt</a:t>
            </a:r>
            <a:r>
              <a:rPr lang="en-US" dirty="0"/>
              <a:t> </a:t>
            </a:r>
            <a:r>
              <a:rPr lang="en-US" dirty="0" err="1"/>
              <a:t>có</a:t>
            </a:r>
            <a:r>
              <a:rPr lang="en-US" dirty="0"/>
              <a:t> </a:t>
            </a:r>
            <a:r>
              <a:rPr lang="en-US" dirty="0" err="1"/>
              <a:t>thể</a:t>
            </a:r>
            <a:r>
              <a:rPr lang="en-US" dirty="0"/>
              <a:t> </a:t>
            </a:r>
            <a:r>
              <a:rPr lang="en-US" dirty="0" err="1"/>
              <a:t>được</a:t>
            </a:r>
            <a:r>
              <a:rPr lang="en-US" dirty="0"/>
              <a:t> can </a:t>
            </a:r>
            <a:r>
              <a:rPr lang="en-US" dirty="0" err="1"/>
              <a:t>thiệp</a:t>
            </a:r>
            <a:r>
              <a:rPr lang="en-US" dirty="0"/>
              <a:t> </a:t>
            </a:r>
            <a:r>
              <a:rPr lang="en-US" dirty="0" err="1"/>
              <a:t>theo</a:t>
            </a:r>
            <a:r>
              <a:rPr lang="en-US" dirty="0"/>
              <a:t> </a:t>
            </a:r>
            <a:r>
              <a:rPr lang="en-US" dirty="0" err="1"/>
              <a:t>cả</a:t>
            </a:r>
            <a:r>
              <a:rPr lang="en-US" dirty="0"/>
              <a:t> </a:t>
            </a:r>
            <a:r>
              <a:rPr lang="en-US" dirty="0" err="1"/>
              <a:t>phần</a:t>
            </a:r>
            <a:r>
              <a:rPr lang="en-US" dirty="0"/>
              <a:t> </a:t>
            </a:r>
            <a:r>
              <a:rPr lang="en-US" dirty="0" err="1"/>
              <a:t>cứng</a:t>
            </a:r>
            <a:r>
              <a:rPr lang="en-US" dirty="0"/>
              <a:t> </a:t>
            </a:r>
            <a:r>
              <a:rPr lang="en-US" dirty="0" err="1"/>
              <a:t>lẫn</a:t>
            </a:r>
            <a:r>
              <a:rPr lang="en-US" dirty="0"/>
              <a:t> </a:t>
            </a:r>
            <a:r>
              <a:rPr lang="en-US" dirty="0" err="1"/>
              <a:t>phần</a:t>
            </a:r>
            <a:r>
              <a:rPr lang="en-US" dirty="0"/>
              <a:t> </a:t>
            </a:r>
            <a:r>
              <a:rPr lang="en-US" dirty="0" err="1"/>
              <a:t>mềm</a:t>
            </a:r>
            <a:r>
              <a:rPr lang="en-US" dirty="0"/>
              <a:t>. </a:t>
            </a:r>
          </a:p>
        </p:txBody>
      </p:sp>
      <p:sp>
        <p:nvSpPr>
          <p:cNvPr id="4" name="Slide Number Placeholder 3"/>
          <p:cNvSpPr>
            <a:spLocks noGrp="1"/>
          </p:cNvSpPr>
          <p:nvPr>
            <p:ph type="sldNum" sz="quarter" idx="5"/>
          </p:nvPr>
        </p:nvSpPr>
        <p:spPr/>
        <p:txBody>
          <a:bodyPr/>
          <a:lstStyle/>
          <a:p>
            <a:fld id="{DC19F204-C7F4-F140-967F-D2FA889DA617}" type="slidenum">
              <a:rPr lang="en-VN" smtClean="0"/>
              <a:t>27</a:t>
            </a:fld>
            <a:endParaRPr lang="en-VN"/>
          </a:p>
        </p:txBody>
      </p:sp>
    </p:spTree>
    <p:extLst>
      <p:ext uri="{BB962C8B-B14F-4D97-AF65-F5344CB8AC3E}">
        <p14:creationId xmlns:p14="http://schemas.microsoft.com/office/powerpoint/2010/main" val="198187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66</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29</a:t>
            </a:fld>
            <a:endParaRPr lang="en-VN"/>
          </a:p>
        </p:txBody>
      </p:sp>
    </p:spTree>
    <p:extLst>
      <p:ext uri="{BB962C8B-B14F-4D97-AF65-F5344CB8AC3E}">
        <p14:creationId xmlns:p14="http://schemas.microsoft.com/office/powerpoint/2010/main" val="413912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sz="1400" b="1" dirty="0"/>
              <a:t>LƯU Ý: thao tác kiểm tra while (turn == j) sử dụng lệnh hợp ngữ load, thao tác turn = j sử dụng lệnh hợp ngữ store. Lệnh load và store được giả sử là đơn nguyên và sẽ không bị cắt ngang khi thực thi nên sẽ không xảy ra trường hợp đang kiểm tra biến turn thì turn thay đổi, tương tự với thao tác gán turn = j.</a:t>
            </a:r>
          </a:p>
        </p:txBody>
      </p:sp>
      <p:sp>
        <p:nvSpPr>
          <p:cNvPr id="4" name="Slide Number Placeholder 3"/>
          <p:cNvSpPr>
            <a:spLocks noGrp="1"/>
          </p:cNvSpPr>
          <p:nvPr>
            <p:ph type="sldNum" sz="quarter" idx="5"/>
          </p:nvPr>
        </p:nvSpPr>
        <p:spPr/>
        <p:txBody>
          <a:bodyPr/>
          <a:lstStyle/>
          <a:p>
            <a:fld id="{DC19F204-C7F4-F140-967F-D2FA889DA617}" type="slidenum">
              <a:rPr lang="en-VN" smtClean="0"/>
              <a:t>33</a:t>
            </a:fld>
            <a:endParaRPr lang="en-VN"/>
          </a:p>
        </p:txBody>
      </p:sp>
    </p:spTree>
    <p:extLst>
      <p:ext uri="{BB962C8B-B14F-4D97-AF65-F5344CB8AC3E}">
        <p14:creationId xmlns:p14="http://schemas.microsoft.com/office/powerpoint/2010/main" val="1766690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5512C-490D-391C-69B7-6DB6EBBC1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397A5-7716-F4EE-1693-A4F75BCF1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01B88-AC11-51A3-6D4D-C35E3C9FAD82}"/>
              </a:ext>
            </a:extLst>
          </p:cNvPr>
          <p:cNvSpPr>
            <a:spLocks noGrp="1"/>
          </p:cNvSpPr>
          <p:nvPr>
            <p:ph type="body" idx="1"/>
          </p:nvPr>
        </p:nvSpPr>
        <p:spPr/>
        <p:txBody>
          <a:bodyPr/>
          <a:lstStyle/>
          <a:p>
            <a:endParaRPr lang="en-VN" sz="1400" b="1" dirty="0"/>
          </a:p>
        </p:txBody>
      </p:sp>
      <p:sp>
        <p:nvSpPr>
          <p:cNvPr id="4" name="Slide Number Placeholder 3">
            <a:extLst>
              <a:ext uri="{FF2B5EF4-FFF2-40B4-BE49-F238E27FC236}">
                <a16:creationId xmlns:a16="http://schemas.microsoft.com/office/drawing/2014/main" id="{DE05323B-8AB3-7669-5B9E-76EE467CC727}"/>
              </a:ext>
            </a:extLst>
          </p:cNvPr>
          <p:cNvSpPr>
            <a:spLocks noGrp="1"/>
          </p:cNvSpPr>
          <p:nvPr>
            <p:ph type="sldNum" sz="quarter" idx="5"/>
          </p:nvPr>
        </p:nvSpPr>
        <p:spPr/>
        <p:txBody>
          <a:bodyPr/>
          <a:lstStyle/>
          <a:p>
            <a:fld id="{DC19F204-C7F4-F140-967F-D2FA889DA617}" type="slidenum">
              <a:rPr lang="en-VN" smtClean="0"/>
              <a:t>39</a:t>
            </a:fld>
            <a:endParaRPr lang="en-VN"/>
          </a:p>
        </p:txBody>
      </p:sp>
    </p:spTree>
    <p:extLst>
      <p:ext uri="{BB962C8B-B14F-4D97-AF65-F5344CB8AC3E}">
        <p14:creationId xmlns:p14="http://schemas.microsoft.com/office/powerpoint/2010/main" val="416663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GV </a:t>
            </a:r>
            <a:r>
              <a:rPr lang="en-US" dirty="0" err="1"/>
              <a:t>hướng</a:t>
            </a:r>
            <a:r>
              <a:rPr lang="en-US" dirty="0"/>
              <a:t> </a:t>
            </a:r>
            <a:r>
              <a:rPr lang="en-US" dirty="0" err="1"/>
              <a:t>dẫn</a:t>
            </a:r>
            <a:r>
              <a:rPr lang="en-US" dirty="0"/>
              <a:t> SV </a:t>
            </a:r>
            <a:r>
              <a:rPr lang="en-US" dirty="0" err="1"/>
              <a:t>phân</a:t>
            </a:r>
            <a:r>
              <a:rPr lang="en-US" dirty="0"/>
              <a:t> </a:t>
            </a:r>
            <a:r>
              <a:rPr lang="en-US" dirty="0" err="1"/>
              <a:t>tích</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2 </a:t>
            </a:r>
            <a:r>
              <a:rPr lang="en-US" dirty="0" err="1"/>
              <a:t>có</a:t>
            </a:r>
            <a:r>
              <a:rPr lang="en-US" dirty="0"/>
              <a:t> </a:t>
            </a:r>
            <a:r>
              <a:rPr lang="en-US" dirty="0" err="1"/>
              <a:t>thỏa</a:t>
            </a:r>
            <a:r>
              <a:rPr lang="en-US" dirty="0"/>
              <a:t> </a:t>
            </a:r>
            <a:r>
              <a:rPr lang="en-US" dirty="0" err="1"/>
              <a:t>mãn</a:t>
            </a:r>
            <a:r>
              <a:rPr lang="en-US" dirty="0"/>
              <a:t> </a:t>
            </a:r>
            <a:r>
              <a:rPr lang="en-US" dirty="0" err="1"/>
              <a:t>cả</a:t>
            </a:r>
            <a:r>
              <a:rPr lang="en-US" dirty="0"/>
              <a:t> 3 </a:t>
            </a:r>
            <a:r>
              <a:rPr lang="en-US" dirty="0" err="1"/>
              <a:t>yêu</a:t>
            </a:r>
            <a:r>
              <a:rPr lang="en-US" dirty="0"/>
              <a:t> </a:t>
            </a:r>
            <a:r>
              <a:rPr lang="en-US" dirty="0" err="1"/>
              <a:t>cầu</a:t>
            </a:r>
            <a:r>
              <a:rPr lang="en-US" dirty="0"/>
              <a:t> hay </a:t>
            </a:r>
            <a:r>
              <a:rPr lang="en-US" dirty="0" err="1"/>
              <a:t>không</a:t>
            </a:r>
            <a:r>
              <a:rPr lang="en-US" dirty="0"/>
              <a:t>? (</a:t>
            </a:r>
            <a:r>
              <a:rPr lang="en-US" dirty="0" err="1"/>
              <a:t>thực</a:t>
            </a:r>
            <a:r>
              <a:rPr lang="en-US" dirty="0"/>
              <a:t> </a:t>
            </a:r>
            <a:r>
              <a:rPr lang="en-US" dirty="0" err="1"/>
              <a:t>hiện</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với</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1)</a:t>
            </a:r>
          </a:p>
        </p:txBody>
      </p:sp>
      <p:sp>
        <p:nvSpPr>
          <p:cNvPr id="4" name="Slide Number Placeholder 3"/>
          <p:cNvSpPr>
            <a:spLocks noGrp="1"/>
          </p:cNvSpPr>
          <p:nvPr>
            <p:ph type="sldNum" sz="quarter" idx="5"/>
          </p:nvPr>
        </p:nvSpPr>
        <p:spPr/>
        <p:txBody>
          <a:bodyPr/>
          <a:lstStyle/>
          <a:p>
            <a:fld id="{DC19F204-C7F4-F140-967F-D2FA889DA617}" type="slidenum">
              <a:rPr lang="en-VN" smtClean="0"/>
              <a:t>40</a:t>
            </a:fld>
            <a:endParaRPr lang="en-VN"/>
          </a:p>
        </p:txBody>
      </p:sp>
    </p:spTree>
    <p:extLst>
      <p:ext uri="{BB962C8B-B14F-4D97-AF65-F5344CB8AC3E}">
        <p14:creationId xmlns:p14="http://schemas.microsoft.com/office/powerpoint/2010/main" val="244044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*Các thao tác độc lập với nhau là các thao tác mà dữ liệu trên các thao tác đó không có sự liên quan đến nhau.</a:t>
            </a:r>
          </a:p>
        </p:txBody>
      </p:sp>
      <p:sp>
        <p:nvSpPr>
          <p:cNvPr id="4" name="Slide Number Placeholder 3"/>
          <p:cNvSpPr>
            <a:spLocks noGrp="1"/>
          </p:cNvSpPr>
          <p:nvPr>
            <p:ph type="sldNum" sz="quarter" idx="5"/>
          </p:nvPr>
        </p:nvSpPr>
        <p:spPr/>
        <p:txBody>
          <a:bodyPr/>
          <a:lstStyle/>
          <a:p>
            <a:fld id="{DC19F204-C7F4-F140-967F-D2FA889DA617}" type="slidenum">
              <a:rPr lang="en-VN" smtClean="0"/>
              <a:t>47</a:t>
            </a:fld>
            <a:endParaRPr lang="en-VN"/>
          </a:p>
        </p:txBody>
      </p:sp>
    </p:spTree>
    <p:extLst>
      <p:ext uri="{BB962C8B-B14F-4D97-AF65-F5344CB8AC3E}">
        <p14:creationId xmlns:p14="http://schemas.microsoft.com/office/powerpoint/2010/main" val="407407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Câu hỏi về compare_and_swap</a:t>
            </a:r>
          </a:p>
        </p:txBody>
      </p:sp>
      <p:sp>
        <p:nvSpPr>
          <p:cNvPr id="4" name="Slide Number Placeholder 3"/>
          <p:cNvSpPr>
            <a:spLocks noGrp="1"/>
          </p:cNvSpPr>
          <p:nvPr>
            <p:ph type="sldNum" sz="quarter" idx="5"/>
          </p:nvPr>
        </p:nvSpPr>
        <p:spPr/>
        <p:txBody>
          <a:bodyPr/>
          <a:lstStyle/>
          <a:p>
            <a:fld id="{DC19F204-C7F4-F140-967F-D2FA889DA617}" type="slidenum">
              <a:rPr lang="en-VN" smtClean="0"/>
              <a:t>59</a:t>
            </a:fld>
            <a:endParaRPr lang="en-VN"/>
          </a:p>
        </p:txBody>
      </p:sp>
    </p:spTree>
    <p:extLst>
      <p:ext uri="{BB962C8B-B14F-4D97-AF65-F5344CB8AC3E}">
        <p14:creationId xmlns:p14="http://schemas.microsoft.com/office/powerpoint/2010/main" val="284164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60</a:t>
            </a:fld>
            <a:endParaRPr lang="en-VN"/>
          </a:p>
        </p:txBody>
      </p:sp>
    </p:spTree>
    <p:extLst>
      <p:ext uri="{BB962C8B-B14F-4D97-AF65-F5344CB8AC3E}">
        <p14:creationId xmlns:p14="http://schemas.microsoft.com/office/powerpoint/2010/main" val="9297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Quiz: bài tập x++, x == 20</a:t>
            </a:r>
          </a:p>
        </p:txBody>
      </p:sp>
      <p:sp>
        <p:nvSpPr>
          <p:cNvPr id="4" name="Slide Number Placeholder 3"/>
          <p:cNvSpPr>
            <a:spLocks noGrp="1"/>
          </p:cNvSpPr>
          <p:nvPr>
            <p:ph type="sldNum" sz="quarter" idx="5"/>
          </p:nvPr>
        </p:nvSpPr>
        <p:spPr/>
        <p:txBody>
          <a:bodyPr/>
          <a:lstStyle/>
          <a:p>
            <a:fld id="{DC19F204-C7F4-F140-967F-D2FA889DA617}" type="slidenum">
              <a:rPr lang="en-VN" smtClean="0"/>
              <a:t>65</a:t>
            </a:fld>
            <a:endParaRPr lang="en-VN"/>
          </a:p>
        </p:txBody>
      </p:sp>
    </p:spTree>
    <p:extLst>
      <p:ext uri="{BB962C8B-B14F-4D97-AF65-F5344CB8AC3E}">
        <p14:creationId xmlns:p14="http://schemas.microsoft.com/office/powerpoint/2010/main" val="3701252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30232"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0"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rmAutofit/>
          </a:bodyPr>
          <a:lstStyle>
            <a:lvl1pPr marL="0" indent="0" algn="ctr" defTabSz="914400" rtl="0" eaLnBrk="1" latinLnBrk="0" hangingPunct="1">
              <a:buNone/>
              <a:defRPr lang="en-VN" sz="20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54A97B4-410E-49ED-83C8-85AB1344C448}" type="datetime4">
              <a:rPr lang="en-US" smtClean="0"/>
              <a:t>August 29, 2024</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rang trố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8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50A66F8-E091-9C03-CD6B-317D0180ADDD}"/>
              </a:ext>
            </a:extLst>
          </p:cNvPr>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A5F01B-1418-7515-A2D9-40BE42BE32BD}"/>
              </a:ext>
            </a:extLst>
          </p:cNvPr>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A161D7-9C70-83EF-EE51-E59464E9FF79}"/>
              </a:ext>
            </a:extLst>
          </p:cNvPr>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94F566-E8F9-197C-FC4C-0E96F2163AA2}"/>
              </a:ext>
            </a:extLst>
          </p:cNvPr>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20CF87-B708-06C0-11BA-20052748E49F}"/>
              </a:ext>
            </a:extLst>
          </p:cNvPr>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2E2ADF-9658-9B1B-7EA8-E37B1FC3CB44}"/>
              </a:ext>
            </a:extLst>
          </p:cNvPr>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D48BE0DC-C12B-7B32-5521-E1BCC5CB89B7}"/>
              </a:ext>
            </a:extLst>
          </p:cNvPr>
          <p:cNvSpPr/>
          <p:nvPr/>
        </p:nvSpPr>
        <p:spPr>
          <a:xfrm>
            <a:off x="1192873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1189939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705B60BD-E743-4A9D-999B-A9A8E55BF761}" type="datetime4">
              <a:rPr lang="en-US" smtClean="0"/>
              <a:t>August 29, 2024</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831546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2395022"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9712829"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1610708" y="1286346"/>
            <a:ext cx="8970586"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FFFE16E-0AD9-41B8-9BDD-CE86B5D3DCDC}" type="datetime4">
              <a:rPr lang="en-US" smtClean="0"/>
              <a:t>August 29, 2024</a:t>
            </a:fld>
            <a:endParaRPr lang="en-US" dirty="0"/>
          </a:p>
        </p:txBody>
      </p:sp>
      <p:sp>
        <p:nvSpPr>
          <p:cNvPr id="68" name="Text Placeholder 67">
            <a:extLst>
              <a:ext uri="{FF2B5EF4-FFF2-40B4-BE49-F238E27FC236}">
                <a16:creationId xmlns:a16="http://schemas.microsoft.com/office/drawing/2014/main" id="{265E554C-F3BA-A5AC-DA79-D9C2C9E84024}"/>
              </a:ext>
            </a:extLst>
          </p:cNvPr>
          <p:cNvSpPr>
            <a:spLocks noGrp="1"/>
          </p:cNvSpPr>
          <p:nvPr>
            <p:ph type="body" sz="quarter" idx="15" hasCustomPrompt="1"/>
          </p:nvPr>
        </p:nvSpPr>
        <p:spPr>
          <a:xfrm>
            <a:off x="4702630" y="629077"/>
            <a:ext cx="3028818" cy="657269"/>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p>
        </p:txBody>
      </p:sp>
      <p:sp>
        <p:nvSpPr>
          <p:cNvPr id="71" name="Freeform 17">
            <a:extLst>
              <a:ext uri="{FF2B5EF4-FFF2-40B4-BE49-F238E27FC236}">
                <a16:creationId xmlns:a16="http://schemas.microsoft.com/office/drawing/2014/main" id="{D3D74F48-A56A-8D99-FF6D-AEEA18C0415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423366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t>August 29, 2024</a:t>
            </a:fld>
            <a:endParaRPr lang="en-VN"/>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8" name="Text Placeholder 21">
            <a:extLst>
              <a:ext uri="{FF2B5EF4-FFF2-40B4-BE49-F238E27FC236}">
                <a16:creationId xmlns:a16="http://schemas.microsoft.com/office/drawing/2014/main" id="{C6B2679F-C18F-09A3-96AB-5F2B6ACB82CA}"/>
              </a:ext>
            </a:extLst>
          </p:cNvPr>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tabLst/>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VN" dirty="0"/>
              <a:t>Họ và tên</a:t>
            </a:r>
            <a:br>
              <a:rPr lang="en-VN" dirty="0"/>
            </a:br>
            <a:r>
              <a:rPr lang="en-VN" dirty="0"/>
              <a:t>Email</a:t>
            </a:r>
            <a:br>
              <a:rPr lang="en-VN" dirty="0"/>
            </a:br>
            <a:r>
              <a:rPr lang="en-VN" dirty="0"/>
              <a:t>Khoa</a:t>
            </a:r>
          </a:p>
        </p:txBody>
      </p:sp>
      <p:grpSp>
        <p:nvGrpSpPr>
          <p:cNvPr id="34" name="Group 33">
            <a:extLst>
              <a:ext uri="{FF2B5EF4-FFF2-40B4-BE49-F238E27FC236}">
                <a16:creationId xmlns:a16="http://schemas.microsoft.com/office/drawing/2014/main" id="{AF7094EB-B733-82D9-0C1A-47F50ED8DF48}"/>
              </a:ext>
            </a:extLst>
          </p:cNvPr>
          <p:cNvGrpSpPr/>
          <p:nvPr/>
        </p:nvGrpSpPr>
        <p:grpSpPr>
          <a:xfrm>
            <a:off x="-1" y="4458425"/>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a:extLst>
              <a:ext uri="{FF2B5EF4-FFF2-40B4-BE49-F238E27FC236}">
                <a16:creationId xmlns:a16="http://schemas.microsoft.com/office/drawing/2014/main" id="{CD5DF290-BB09-CD5D-D16C-F337A2AE1710}"/>
              </a:ext>
            </a:extLst>
          </p:cNvPr>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VN"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VN" dirty="0"/>
          </a:p>
        </p:txBody>
      </p:sp>
    </p:spTree>
    <p:extLst>
      <p:ext uri="{BB962C8B-B14F-4D97-AF65-F5344CB8AC3E}">
        <p14:creationId xmlns:p14="http://schemas.microsoft.com/office/powerpoint/2010/main" val="154719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0"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1320A77E-31F0-4A5C-BED5-8F897F9626B9}" type="datetime4">
              <a:rPr lang="en-US" smtClean="0"/>
              <a:t>August 29, 2024</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B1CD5FA-C15C-8BBD-9031-4AD1A2B139E5}"/>
              </a:ext>
            </a:extLst>
          </p:cNvPr>
          <p:cNvGrpSpPr/>
          <p:nvPr userDrawn="1"/>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81EE8087-B126-40D8-734F-1FF5B149E82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C5ADA6-14B6-3A0C-A21A-71608CA80781}"/>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5CC6D6-C80A-A420-4F7E-DB6DAB5D90C8}"/>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51D0FCA5-36D3-762D-2433-245D3F94B0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15ED4-CCE7-8656-752A-BDD14C88774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30BF22-A0BF-FF3A-B0B9-E4AEF578626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a:extLst>
              <a:ext uri="{FF2B5EF4-FFF2-40B4-BE49-F238E27FC236}">
                <a16:creationId xmlns:a16="http://schemas.microsoft.com/office/drawing/2014/main" id="{D48BE0DC-C12B-7B32-5521-E1BCC5CB89B7}"/>
              </a:ext>
            </a:extLst>
          </p:cNvPr>
          <p:cNvSpPr/>
          <p:nvPr/>
        </p:nvSpPr>
        <p:spPr>
          <a:xfrm>
            <a:off x="9246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6312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175591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ẫu nội dung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40944"/>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0BFBF3-F42E-C38E-AF17-FD619F663C49}"/>
              </a:ext>
            </a:extLst>
          </p:cNvPr>
          <p:cNvGrpSpPr/>
          <p:nvPr userDrawn="1"/>
        </p:nvGrpSpPr>
        <p:grpSpPr>
          <a:xfrm flipH="1" flipV="1">
            <a:off x="9263702" y="5253677"/>
            <a:ext cx="2869771" cy="1563379"/>
            <a:chOff x="44879" y="27296"/>
            <a:chExt cx="2869771" cy="1563379"/>
          </a:xfrm>
          <a:solidFill>
            <a:srgbClr val="0072FF"/>
          </a:solidFill>
        </p:grpSpPr>
        <p:cxnSp>
          <p:nvCxnSpPr>
            <p:cNvPr id="14" name="Straight Connector 13">
              <a:extLst>
                <a:ext uri="{FF2B5EF4-FFF2-40B4-BE49-F238E27FC236}">
                  <a16:creationId xmlns:a16="http://schemas.microsoft.com/office/drawing/2014/main" id="{72E22F67-0343-EE26-97E1-B065633E3FF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69246E-D1BA-1A1E-722A-214AD903B192}"/>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B20816-E2A4-5501-1802-D77B2C234103}"/>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B7BE735-40A7-63BD-ABCF-0C393CEC8682}"/>
              </a:ext>
            </a:extLst>
          </p:cNvPr>
          <p:cNvSpPr>
            <a:spLocks noGrp="1"/>
          </p:cNvSpPr>
          <p:nvPr>
            <p:ph type="title"/>
          </p:nvPr>
        </p:nvSpPr>
        <p:spPr>
          <a:xfrm>
            <a:off x="838200" y="625123"/>
            <a:ext cx="10515600" cy="979200"/>
          </a:xfrm>
        </p:spPr>
        <p:txBody>
          <a:bodyPr>
            <a:normAutofit/>
          </a:bodyPr>
          <a:lstStyle>
            <a:lvl1pPr>
              <a:defRPr sz="44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p:nvPr>
        </p:nvSpPr>
        <p:spPr>
          <a:xfrm>
            <a:off x="838200" y="1788160"/>
            <a:ext cx="10515600" cy="4388803"/>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3644348" y="6475620"/>
            <a:ext cx="4903304" cy="263110"/>
          </a:xfrm>
        </p:spPr>
        <p:txBody>
          <a:bodyPr/>
          <a:lstStyle>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838200" y="6458365"/>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644439D-8432-4671-98F6-CF08ACD7EB3E}" type="datetime4">
              <a:rPr lang="en-US" smtClean="0"/>
              <a:t>August 29, 2024</a:t>
            </a:fld>
            <a:endParaRPr lang="en-US" dirty="0"/>
          </a:p>
        </p:txBody>
      </p:sp>
      <p:sp>
        <p:nvSpPr>
          <p:cNvPr id="18" name="Freeform 17">
            <a:extLst>
              <a:ext uri="{FF2B5EF4-FFF2-40B4-BE49-F238E27FC236}">
                <a16:creationId xmlns:a16="http://schemas.microsoft.com/office/drawing/2014/main" id="{DE00A6DA-A209-5475-1D65-636E74660F4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19" name="Group 18">
            <a:extLst>
              <a:ext uri="{FF2B5EF4-FFF2-40B4-BE49-F238E27FC236}">
                <a16:creationId xmlns:a16="http://schemas.microsoft.com/office/drawing/2014/main" id="{262EC0B8-1295-CDA1-076D-1AD1E0FD1057}"/>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0" name="Rectangle 19">
              <a:extLst>
                <a:ext uri="{FF2B5EF4-FFF2-40B4-BE49-F238E27FC236}">
                  <a16:creationId xmlns:a16="http://schemas.microsoft.com/office/drawing/2014/main" id="{E6ED4596-3EF0-9B9A-E4E4-939614BC854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520723-3B3C-78FF-E77D-7797D2C02D0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8552AA9-7647-271E-E2C5-E08B539EC39B}"/>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42FE9DB-03CD-9464-9130-5C282ADB8FA4}"/>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8BA031D-143F-7BFF-8F5D-5606F1E9E32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2765B6-9F79-B317-590A-46980D1B2301}"/>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7" name="Oval 16">
            <a:extLst>
              <a:ext uri="{FF2B5EF4-FFF2-40B4-BE49-F238E27FC236}">
                <a16:creationId xmlns:a16="http://schemas.microsoft.com/office/drawing/2014/main" id="{352054BC-1463-3EF3-7931-D0745EFC8FB2}"/>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73423" y="6525456"/>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8646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Mẫu nội du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5E2B-3264-B7AA-B33F-4F514D4416A1}"/>
              </a:ext>
            </a:extLst>
          </p:cNvPr>
          <p:cNvSpPr>
            <a:spLocks noGrp="1"/>
          </p:cNvSpPr>
          <p:nvPr>
            <p:ph type="title"/>
          </p:nvPr>
        </p:nvSpPr>
        <p:spPr>
          <a:xfrm>
            <a:off x="838200" y="625709"/>
            <a:ext cx="10515600" cy="978614"/>
          </a:xfrm>
        </p:spPr>
        <p:txBody>
          <a:bodyPr>
            <a:normAutofit/>
          </a:bodyPr>
          <a:lstStyle>
            <a:lvl1pPr>
              <a:defRPr sz="48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D663BF43-5431-28A4-4A9C-84A3FDAFF031}"/>
              </a:ext>
            </a:extLst>
          </p:cNvPr>
          <p:cNvSpPr>
            <a:spLocks noGrp="1"/>
          </p:cNvSpPr>
          <p:nvPr>
            <p:ph sz="half" idx="1"/>
          </p:nvPr>
        </p:nvSpPr>
        <p:spPr>
          <a:xfrm>
            <a:off x="838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4" name="Content Placeholder 3">
            <a:extLst>
              <a:ext uri="{FF2B5EF4-FFF2-40B4-BE49-F238E27FC236}">
                <a16:creationId xmlns:a16="http://schemas.microsoft.com/office/drawing/2014/main" id="{14B97936-93F6-FD89-211F-FC49B02B5734}"/>
              </a:ext>
            </a:extLst>
          </p:cNvPr>
          <p:cNvSpPr>
            <a:spLocks noGrp="1"/>
          </p:cNvSpPr>
          <p:nvPr>
            <p:ph sz="half" idx="2"/>
          </p:nvPr>
        </p:nvSpPr>
        <p:spPr>
          <a:xfrm>
            <a:off x="6172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a:extLst>
              <a:ext uri="{FF2B5EF4-FFF2-40B4-BE49-F238E27FC236}">
                <a16:creationId xmlns:a16="http://schemas.microsoft.com/office/drawing/2014/main" id="{CECF69EC-AF21-6413-B0C6-09E3D2808EC9}"/>
              </a:ext>
            </a:extLst>
          </p:cNvPr>
          <p:cNvSpPr>
            <a:spLocks noGrp="1"/>
          </p:cNvSpPr>
          <p:nvPr>
            <p:ph type="ftr" sz="quarter" idx="11"/>
          </p:nvPr>
        </p:nvSpPr>
        <p:spPr>
          <a:xfrm>
            <a:off x="3535017" y="6481647"/>
            <a:ext cx="512196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43873188-0611-6A2D-B3B7-E844F601E758}"/>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400BFBC5-D436-63D0-74FC-6A07673AE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39C28B-61DE-71CF-E56C-5EDD4BA30029}"/>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258FC900-2C32-ED18-13F9-130B2DF50383}"/>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4FACA0-AFAE-D152-410A-170D637D335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754-527C-AE63-2C13-4F23BF87556C}"/>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07F91C74-ED4C-0A16-32E0-004F48F54DEB}"/>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C5ACEEF-4425-1088-FA6F-A273B4DE887C}"/>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ED3CB0EA-66BA-01B6-70C4-D5330A4D257B}"/>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466E-AA55-B549-D160-0442C43CF551}"/>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8CFF73-AB26-6C8F-FB32-54601A35ABA4}"/>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D35DB78F-AE91-A123-68A6-7B8F206075C0}"/>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15E620F-FE1B-4233-9584-5217F7FE251E}" type="datetime4">
              <a:rPr lang="en-US" smtClean="0"/>
              <a:t>August 29, 2024</a:t>
            </a:fld>
            <a:endParaRPr lang="en-US" dirty="0"/>
          </a:p>
        </p:txBody>
      </p:sp>
      <p:grpSp>
        <p:nvGrpSpPr>
          <p:cNvPr id="8" name="Group 7">
            <a:extLst>
              <a:ext uri="{FF2B5EF4-FFF2-40B4-BE49-F238E27FC236}">
                <a16:creationId xmlns:a16="http://schemas.microsoft.com/office/drawing/2014/main" id="{8123CCDF-3E75-3E93-BF1B-6503B0F6B201}"/>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9" name="Rectangle 8">
              <a:extLst>
                <a:ext uri="{FF2B5EF4-FFF2-40B4-BE49-F238E27FC236}">
                  <a16:creationId xmlns:a16="http://schemas.microsoft.com/office/drawing/2014/main" id="{91417814-1295-17B9-8F3C-738830444CA0}"/>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9DE817-6849-F889-B00B-24F5DD9790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A304DF-9B51-B022-DDC2-AB4B32C1574C}"/>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6FC8D61F-F403-7618-CE5B-B2F1953F8E3F}"/>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FEAB4A-3950-A9C8-DD62-4955D4964268}"/>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9F818AE-8ADB-E738-F298-9814437689A0}"/>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4DAA6E36-ED34-0B0B-0B79-0D9EA10842B8}"/>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493573CE-EB17-1929-E796-44675CCF5EBD}"/>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0F05F8C0-0E9E-5C1D-D384-8B9EEEC49597}"/>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3069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Mẫu nội dung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7E1-287C-992F-926C-6BE139038F7A}"/>
              </a:ext>
            </a:extLst>
          </p:cNvPr>
          <p:cNvSpPr>
            <a:spLocks noGrp="1"/>
          </p:cNvSpPr>
          <p:nvPr>
            <p:ph type="title"/>
          </p:nvPr>
        </p:nvSpPr>
        <p:spPr>
          <a:xfrm>
            <a:off x="838198" y="624247"/>
            <a:ext cx="10515600" cy="979200"/>
          </a:xfrm>
        </p:spPr>
        <p:txBody>
          <a:bodyPr/>
          <a:lstStyle/>
          <a:p>
            <a:r>
              <a:rPr lang="en-US" dirty="0"/>
              <a:t>Click to edit Master title style</a:t>
            </a:r>
            <a:endParaRPr lang="en-VN" dirty="0"/>
          </a:p>
        </p:txBody>
      </p:sp>
      <p:sp>
        <p:nvSpPr>
          <p:cNvPr id="3" name="Text Placeholder 2">
            <a:extLst>
              <a:ext uri="{FF2B5EF4-FFF2-40B4-BE49-F238E27FC236}">
                <a16:creationId xmlns:a16="http://schemas.microsoft.com/office/drawing/2014/main" id="{6C453A4A-EE94-A702-F0E2-603C1150FA32}"/>
              </a:ext>
            </a:extLst>
          </p:cNvPr>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7B8F5AF-E6EF-4CF4-8B05-BF3FDB4C6885}"/>
              </a:ext>
            </a:extLst>
          </p:cNvPr>
          <p:cNvSpPr>
            <a:spLocks noGrp="1"/>
          </p:cNvSpPr>
          <p:nvPr>
            <p:ph sz="half" idx="2"/>
          </p:nvPr>
        </p:nvSpPr>
        <p:spPr>
          <a:xfrm>
            <a:off x="839788" y="2755381"/>
            <a:ext cx="5157787"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Text Placeholder 4">
            <a:extLst>
              <a:ext uri="{FF2B5EF4-FFF2-40B4-BE49-F238E27FC236}">
                <a16:creationId xmlns:a16="http://schemas.microsoft.com/office/drawing/2014/main" id="{1BFCC438-C0ED-1F8F-4BB6-689F30C8CC53}"/>
              </a:ext>
            </a:extLst>
          </p:cNvPr>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689F5A-2C2F-0B8F-615C-B41C7F2B19E1}"/>
              </a:ext>
            </a:extLst>
          </p:cNvPr>
          <p:cNvSpPr>
            <a:spLocks noGrp="1"/>
          </p:cNvSpPr>
          <p:nvPr>
            <p:ph sz="quarter" idx="4"/>
          </p:nvPr>
        </p:nvSpPr>
        <p:spPr>
          <a:xfrm>
            <a:off x="6172200" y="2755381"/>
            <a:ext cx="5183188"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Footer Placeholder 7">
            <a:extLst>
              <a:ext uri="{FF2B5EF4-FFF2-40B4-BE49-F238E27FC236}">
                <a16:creationId xmlns:a16="http://schemas.microsoft.com/office/drawing/2014/main" id="{C3D7DFAC-60B5-9BD1-8D23-4494639CC2E8}"/>
              </a:ext>
            </a:extLst>
          </p:cNvPr>
          <p:cNvSpPr>
            <a:spLocks noGrp="1"/>
          </p:cNvSpPr>
          <p:nvPr>
            <p:ph type="ftr" sz="quarter" idx="11"/>
          </p:nvPr>
        </p:nvSpPr>
        <p:spPr>
          <a:xfrm>
            <a:off x="3533429" y="6481647"/>
            <a:ext cx="5125142"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B75C2D9D-4765-3FD3-75BD-4E4DFF9C7F0D}"/>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3AD591D0-42C1-C83D-D97B-315279CAEE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49EA05-357C-0347-C6CD-EE67C566EBD0}"/>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F63A430E-1EF6-53ED-B258-E65C14BBC4C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2BC14D-AC20-6673-4A8D-7DE3FE988F33}"/>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FFA6F-2FC8-1174-B8D5-60E8BE001CF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39240330-79C3-21F6-446A-3E039AFD3A3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DA796D-C2B0-5287-F4C3-E9C3DEA3FFEF}"/>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701CD2C9-117E-7A90-F02C-95AB5B37723A}"/>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E69259-DC90-479A-D797-34F04F64243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7EE3B6-EE34-8496-104E-9B1F8F51B2DE}"/>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id="{9EC1AA4D-B13B-AA0A-E780-09B8CC670664}"/>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2AFCBB2E-19D4-4489-A987-393A5A646118}" type="datetime4">
              <a:rPr lang="en-US" smtClean="0"/>
              <a:t>August 29, 2024</a:t>
            </a:fld>
            <a:endParaRPr lang="en-US" dirty="0"/>
          </a:p>
        </p:txBody>
      </p:sp>
      <p:grpSp>
        <p:nvGrpSpPr>
          <p:cNvPr id="29" name="Group 28">
            <a:extLst>
              <a:ext uri="{FF2B5EF4-FFF2-40B4-BE49-F238E27FC236}">
                <a16:creationId xmlns:a16="http://schemas.microsoft.com/office/drawing/2014/main" id="{D1E25D05-53D2-54D2-D106-2AEC63BCE72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30" name="Rectangle 29">
              <a:extLst>
                <a:ext uri="{FF2B5EF4-FFF2-40B4-BE49-F238E27FC236}">
                  <a16:creationId xmlns:a16="http://schemas.microsoft.com/office/drawing/2014/main" id="{F32A48A3-1D25-B8A3-C70F-01BA86D64B73}"/>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24AF6D3-9A82-ED34-0E51-06D5D2C6152C}"/>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8C8E89-F2E2-334F-3492-0056A2BC4386}"/>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a:extLst>
                <a:ext uri="{FF2B5EF4-FFF2-40B4-BE49-F238E27FC236}">
                  <a16:creationId xmlns:a16="http://schemas.microsoft.com/office/drawing/2014/main" id="{21B4F09A-C095-7DAC-5AD0-56887CDDE8D7}"/>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4D6E6-C772-FDD1-7376-DAA4A05F0C32}"/>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B70876F-039D-D10E-4C23-4627993DF3E6}"/>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6" name="Oval 35">
            <a:extLst>
              <a:ext uri="{FF2B5EF4-FFF2-40B4-BE49-F238E27FC236}">
                <a16:creationId xmlns:a16="http://schemas.microsoft.com/office/drawing/2014/main" id="{8EDFF744-27D4-E9A9-907E-6FA98CD07AC9}"/>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7" name="Slide Number Placeholder 5">
            <a:extLst>
              <a:ext uri="{FF2B5EF4-FFF2-40B4-BE49-F238E27FC236}">
                <a16:creationId xmlns:a16="http://schemas.microsoft.com/office/drawing/2014/main" id="{DA26912E-7A71-3D5E-B96E-59A01536C6B4}"/>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8" name="Freeform 17">
            <a:extLst>
              <a:ext uri="{FF2B5EF4-FFF2-40B4-BE49-F238E27FC236}">
                <a16:creationId xmlns:a16="http://schemas.microsoft.com/office/drawing/2014/main" id="{7B23FAEC-D49C-1863-BEA2-CC26EAA9EC11}"/>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186762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Mẫu nội dung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51A8-C849-9E82-96FE-C28448A63035}"/>
              </a:ext>
            </a:extLst>
          </p:cNvPr>
          <p:cNvSpPr>
            <a:spLocks noGrp="1"/>
          </p:cNvSpPr>
          <p:nvPr>
            <p:ph type="title"/>
          </p:nvPr>
        </p:nvSpPr>
        <p:spPr>
          <a:xfrm>
            <a:off x="839788" y="417399"/>
            <a:ext cx="3932237" cy="1600200"/>
          </a:xfrm>
        </p:spPr>
        <p:txBody>
          <a:bodyPr anchor="b">
            <a:normAutofit/>
          </a:bodyPr>
          <a:lstStyle>
            <a:lvl1pPr>
              <a:defRPr sz="40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A9A510C4-25DA-E657-8490-3BBA6C9F1EC2}"/>
              </a:ext>
            </a:extLst>
          </p:cNvPr>
          <p:cNvSpPr>
            <a:spLocks noGrp="1"/>
          </p:cNvSpPr>
          <p:nvPr>
            <p:ph idx="1"/>
          </p:nvPr>
        </p:nvSpPr>
        <p:spPr>
          <a:xfrm>
            <a:off x="5183188" y="417400"/>
            <a:ext cx="6172200" cy="5788448"/>
          </a:xfrm>
        </p:spPr>
        <p:txBody>
          <a:bodyPr/>
          <a:lstStyle>
            <a:lvl1pPr>
              <a:lnSpc>
                <a:spcPct val="130000"/>
              </a:lnSpc>
              <a:spcBef>
                <a:spcPts val="300"/>
              </a:spcBef>
              <a:spcAft>
                <a:spcPts val="300"/>
              </a:spcAft>
              <a:defRPr sz="3200">
                <a:latin typeface="Arial" panose="020B0604020202020204" pitchFamily="34" charset="0"/>
                <a:cs typeface="Arial" panose="020B0604020202020204" pitchFamily="34" charset="0"/>
              </a:defRPr>
            </a:lvl1pPr>
            <a:lvl2pPr>
              <a:lnSpc>
                <a:spcPct val="130000"/>
              </a:lnSpc>
              <a:spcBef>
                <a:spcPts val="300"/>
              </a:spcBef>
              <a:spcAft>
                <a:spcPts val="300"/>
              </a:spcAft>
              <a:defRPr sz="2800">
                <a:latin typeface="Arial" panose="020B0604020202020204" pitchFamily="34" charset="0"/>
                <a:cs typeface="Arial" panose="020B0604020202020204" pitchFamily="34" charset="0"/>
              </a:defRPr>
            </a:lvl2pPr>
            <a:lvl3pPr>
              <a:lnSpc>
                <a:spcPct val="130000"/>
              </a:lnSpc>
              <a:spcBef>
                <a:spcPts val="300"/>
              </a:spcBef>
              <a:spcAft>
                <a:spcPts val="300"/>
              </a:spcAft>
              <a:defRPr sz="2400">
                <a:latin typeface="Arial" panose="020B0604020202020204" pitchFamily="34" charset="0"/>
                <a:cs typeface="Arial" panose="020B0604020202020204" pitchFamily="34" charset="0"/>
              </a:defRPr>
            </a:lvl3pPr>
            <a:lvl4pPr>
              <a:lnSpc>
                <a:spcPct val="130000"/>
              </a:lnSpc>
              <a:spcBef>
                <a:spcPts val="300"/>
              </a:spcBef>
              <a:spcAft>
                <a:spcPts val="300"/>
              </a:spcAft>
              <a:defRPr sz="2000">
                <a:latin typeface="Arial" panose="020B0604020202020204" pitchFamily="34" charset="0"/>
                <a:cs typeface="Arial" panose="020B0604020202020204" pitchFamily="34" charset="0"/>
              </a:defRPr>
            </a:lvl4pPr>
            <a:lvl5pPr>
              <a:lnSpc>
                <a:spcPct val="130000"/>
              </a:lnSpc>
              <a:spcBef>
                <a:spcPts val="300"/>
              </a:spcBef>
              <a:spcAft>
                <a:spcPts val="300"/>
              </a:spcAft>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AAD4FDC-90BC-2A18-9D26-88E9016BDCFE}"/>
              </a:ext>
            </a:extLst>
          </p:cNvPr>
          <p:cNvSpPr>
            <a:spLocks noGrp="1"/>
          </p:cNvSpPr>
          <p:nvPr>
            <p:ph type="body" sz="half" idx="2"/>
          </p:nvPr>
        </p:nvSpPr>
        <p:spPr>
          <a:xfrm>
            <a:off x="839788" y="2164080"/>
            <a:ext cx="3932237" cy="4041767"/>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5525D253-E1CB-6DD3-1298-626DE84CCF40}"/>
              </a:ext>
            </a:extLst>
          </p:cNvPr>
          <p:cNvSpPr>
            <a:spLocks noGrp="1"/>
          </p:cNvSpPr>
          <p:nvPr>
            <p:ph type="ftr" sz="quarter" idx="11"/>
          </p:nvPr>
        </p:nvSpPr>
        <p:spPr>
          <a:xfrm>
            <a:off x="3564835" y="6481647"/>
            <a:ext cx="5062330"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9D2646A9-20B2-4E9D-002E-A164C93A765E}"/>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E3DA3820-010F-54E6-12EE-340FD2FE0CB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9C01C7F-55E1-F2CB-795D-14ADA6F747E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27EFB461-265B-447E-AE53-F0AB83B5002D}"/>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811A0C-899E-BD2A-2B6B-F76A3CDCA12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5CB31-1B06-6224-B8E2-D0F08CE5907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EBCAC4CC-6B14-0AD9-B30D-7B94535D4473}"/>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ABFA2BC-06E9-F841-D06E-DEBB7129CD94}"/>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C8E81B6-D5AC-F9AA-7729-98A69A809FE3}"/>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5E89-FF82-2441-3C96-2E40FFE648D5}"/>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2BEED6-4AFE-006D-2D1B-6B7FF1399D3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F4A2DD06-FBE3-7873-A44C-AF7E41B47032}"/>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218F60A-1660-4A42-9166-075A3A244FE0}" type="datetime4">
              <a:rPr lang="en-US" smtClean="0"/>
              <a:t>August 29, 2024</a:t>
            </a:fld>
            <a:endParaRPr lang="en-US" dirty="0"/>
          </a:p>
        </p:txBody>
      </p:sp>
      <p:grpSp>
        <p:nvGrpSpPr>
          <p:cNvPr id="27" name="Group 26">
            <a:extLst>
              <a:ext uri="{FF2B5EF4-FFF2-40B4-BE49-F238E27FC236}">
                <a16:creationId xmlns:a16="http://schemas.microsoft.com/office/drawing/2014/main" id="{19F7E0C3-709E-4480-B93F-A145AA9BF95E}"/>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06218455-EE1F-4CAE-35CE-309669CD5A86}"/>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7DE08A-B072-242A-5B80-F3F9AD915880}"/>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5BB871-D532-8849-CFCF-DA266CA0CBB9}"/>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8D204A52-1897-DC00-FC7F-7F2D6A15A5A8}"/>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B16481-FCE8-1411-5E54-3CCFE7C8E3B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37E814-C1B3-923F-AA9F-ED4D67B5FA37}"/>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54D4DA50-8E21-311C-C8D0-8D01D4027E4B}"/>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A8865D04-377E-C130-582C-68182D42FE87}"/>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A0826EC5-F9EB-E643-9EBC-97CA5C5A76D0}"/>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68702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Mẫu nội dung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29DC-55F0-F47B-3718-A35859CDD61F}"/>
              </a:ext>
            </a:extLst>
          </p:cNvPr>
          <p:cNvSpPr>
            <a:spLocks noGrp="1"/>
          </p:cNvSpPr>
          <p:nvPr>
            <p:ph type="title"/>
          </p:nvPr>
        </p:nvSpPr>
        <p:spPr>
          <a:xfrm>
            <a:off x="839788" y="457200"/>
            <a:ext cx="3932237" cy="1600200"/>
          </a:xfrm>
        </p:spPr>
        <p:txBody>
          <a:bodyPr anchor="b">
            <a:normAutofit/>
          </a:bodyPr>
          <a:lstStyle>
            <a:lvl1pPr>
              <a:defRPr sz="4000"/>
            </a:lvl1pPr>
          </a:lstStyle>
          <a:p>
            <a:r>
              <a:rPr lang="en-US" dirty="0"/>
              <a:t>Click to edit Master title style</a:t>
            </a:r>
            <a:endParaRPr lang="en-VN" dirty="0"/>
          </a:p>
        </p:txBody>
      </p:sp>
      <p:sp>
        <p:nvSpPr>
          <p:cNvPr id="3" name="Picture Placeholder 2">
            <a:extLst>
              <a:ext uri="{FF2B5EF4-FFF2-40B4-BE49-F238E27FC236}">
                <a16:creationId xmlns:a16="http://schemas.microsoft.com/office/drawing/2014/main" id="{298E4A4A-E817-C827-E00E-45BE2297F8FA}"/>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D1CBCD9-BF05-A0CA-F591-8757A370E53A}"/>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46EB012B-14DB-4805-E51C-850F8761054D}"/>
              </a:ext>
            </a:extLst>
          </p:cNvPr>
          <p:cNvSpPr>
            <a:spLocks noGrp="1"/>
          </p:cNvSpPr>
          <p:nvPr>
            <p:ph type="ftr" sz="quarter" idx="11"/>
          </p:nvPr>
        </p:nvSpPr>
        <p:spPr>
          <a:xfrm>
            <a:off x="3485322" y="6481647"/>
            <a:ext cx="522135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091CF413-55DD-58D0-694A-0DD1DC5F0CC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D0838B7F-C9B8-5774-F077-530355943B43}"/>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B0766C-1141-EF46-A49F-1355FBAABD0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4ABF3C35-2161-E4C8-E673-CCF35A0B4807}"/>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348080-E29C-4997-A409-76FA41D3C43A}"/>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9E9411-6A6B-5C7F-F0EE-071A0DBF0D05}"/>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DC674C23-BC8F-9996-69A1-8E7ABD8C60C2}"/>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C409ED-36BC-003F-845E-497279365061}"/>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7C05C62-5535-F81F-976D-9A335041D158}"/>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420A0D-917B-C624-28A3-C0C824C2B226}"/>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367E11-6F4E-99ED-4B0B-7522FA43F7E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2B42D31F-1378-BD90-39BE-0040CC48E6CF}"/>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0DF21BA8-E567-4E44-B8CB-B7A712A3C947}" type="datetime4">
              <a:rPr lang="en-US" smtClean="0"/>
              <a:t>August 29, 2024</a:t>
            </a:fld>
            <a:endParaRPr lang="en-US" dirty="0"/>
          </a:p>
        </p:txBody>
      </p:sp>
      <p:grpSp>
        <p:nvGrpSpPr>
          <p:cNvPr id="27" name="Group 26">
            <a:extLst>
              <a:ext uri="{FF2B5EF4-FFF2-40B4-BE49-F238E27FC236}">
                <a16:creationId xmlns:a16="http://schemas.microsoft.com/office/drawing/2014/main" id="{6E734869-4BD7-C56B-2ACF-B9E03F8FBE8D}"/>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9801E345-C9A4-3770-1275-805E594D98DA}"/>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34C490-E04C-A3F9-B09E-53EB5E8CAEE3}"/>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752AB8-7E96-9F4F-17B0-BA4CBD39D0B1}"/>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BAA3997-D872-5BA1-88E7-3DD52513162B}"/>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66DE0B-ED46-97CA-1078-9331B6F1B6F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FA72E1-9878-9596-6C63-F7D8360EB8FC}"/>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173357EE-18CE-6BCC-8987-CD8409DEF274}"/>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0C670B04-6D82-87D5-4044-D2E05C0296C5}"/>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4B1009B9-B564-625D-3D5F-0DB89EE62732}"/>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716423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2E831-068B-4B49-B0CC-785BED19B648}" type="datetime4">
              <a:rPr lang="en-US" smtClean="0"/>
              <a:t>August 29, 2024</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120436798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3" r:id="rId4"/>
    <p:sldLayoutId id="2147483650" r:id="rId5"/>
    <p:sldLayoutId id="2147483652" r:id="rId6"/>
    <p:sldLayoutId id="2147483653" r:id="rId7"/>
    <p:sldLayoutId id="2147483656" r:id="rId8"/>
    <p:sldLayoutId id="2147483657" r:id="rId9"/>
    <p:sldLayoutId id="2147483655" r:id="rId10"/>
    <p:sldLayoutId id="2147483665" r:id="rId11"/>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88DCF8-0D88-9852-95C4-4F568F0A7200}"/>
              </a:ext>
            </a:extLst>
          </p:cNvPr>
          <p:cNvSpPr>
            <a:spLocks noGrp="1"/>
          </p:cNvSpPr>
          <p:nvPr>
            <p:ph type="sldNum" sz="quarter" idx="12"/>
          </p:nvPr>
        </p:nvSpPr>
        <p:spPr/>
        <p:txBody>
          <a:bodyPr/>
          <a:lstStyle/>
          <a:p>
            <a:fld id="{D8B0B3AC-44A8-D142-AAF6-9A453466E1A4}" type="slidenum">
              <a:rPr lang="en-VN" smtClean="0"/>
              <a:pPr/>
              <a:t>1</a:t>
            </a:fld>
            <a:endParaRPr lang="en-VN" dirty="0"/>
          </a:p>
        </p:txBody>
      </p:sp>
      <p:sp>
        <p:nvSpPr>
          <p:cNvPr id="7" name="Text Placeholder 6">
            <a:extLst>
              <a:ext uri="{FF2B5EF4-FFF2-40B4-BE49-F238E27FC236}">
                <a16:creationId xmlns:a16="http://schemas.microsoft.com/office/drawing/2014/main" id="{11F55CA5-843C-3510-DCA9-291216FC7646}"/>
              </a:ext>
            </a:extLst>
          </p:cNvPr>
          <p:cNvSpPr>
            <a:spLocks noGrp="1"/>
          </p:cNvSpPr>
          <p:nvPr>
            <p:ph type="body" sz="quarter" idx="13"/>
          </p:nvPr>
        </p:nvSpPr>
        <p:spPr/>
        <p:txBody>
          <a:bodyPr/>
          <a:lstStyle/>
          <a:p>
            <a:r>
              <a:rPr lang="en-VN" dirty="0"/>
              <a:t>HỆ ĐIỀU HÀNH</a:t>
            </a:r>
          </a:p>
        </p:txBody>
      </p:sp>
      <p:sp>
        <p:nvSpPr>
          <p:cNvPr id="8" name="Text Placeholder 7">
            <a:extLst>
              <a:ext uri="{FF2B5EF4-FFF2-40B4-BE49-F238E27FC236}">
                <a16:creationId xmlns:a16="http://schemas.microsoft.com/office/drawing/2014/main" id="{A2113BCF-E52A-540A-4540-2833CA1A0E44}"/>
              </a:ext>
            </a:extLst>
          </p:cNvPr>
          <p:cNvSpPr>
            <a:spLocks noGrp="1"/>
          </p:cNvSpPr>
          <p:nvPr>
            <p:ph type="body" sz="quarter" idx="14"/>
          </p:nvPr>
        </p:nvSpPr>
        <p:spPr/>
        <p:txBody>
          <a:bodyPr>
            <a:noAutofit/>
          </a:bodyPr>
          <a:lstStyle/>
          <a:p>
            <a:r>
              <a:rPr lang="en-VN" sz="2800" dirty="0">
                <a:gradFill flip="none" rotWithShape="1">
                  <a:gsLst>
                    <a:gs pos="0">
                      <a:srgbClr val="4700D8"/>
                    </a:gs>
                    <a:gs pos="100000">
                      <a:srgbClr val="EC7171"/>
                    </a:gs>
                  </a:gsLst>
                  <a:lin ang="5400000" scaled="1"/>
                  <a:tileRect/>
                </a:gradFill>
              </a:rPr>
              <a:t>CHƯƠNG 5: ĐỒNG BỘ TIẾN TRÌNH (PHẦN 1)</a:t>
            </a:r>
          </a:p>
        </p:txBody>
      </p:sp>
      <p:sp>
        <p:nvSpPr>
          <p:cNvPr id="9" name="Text Placeholder 8">
            <a:extLst>
              <a:ext uri="{FF2B5EF4-FFF2-40B4-BE49-F238E27FC236}">
                <a16:creationId xmlns:a16="http://schemas.microsoft.com/office/drawing/2014/main" id="{4F41A4B7-48D3-1CAE-C056-FDAD586D0469}"/>
              </a:ext>
            </a:extLst>
          </p:cNvPr>
          <p:cNvSpPr>
            <a:spLocks noGrp="1"/>
          </p:cNvSpPr>
          <p:nvPr>
            <p:ph type="body" sz="quarter" idx="15"/>
          </p:nvPr>
        </p:nvSpPr>
        <p:spPr/>
        <p:txBody>
          <a:bodyPr/>
          <a:lstStyle/>
          <a:p>
            <a:r>
              <a:rPr lang="en-VN" dirty="0"/>
              <a:t>Trình bày: </a:t>
            </a:r>
            <a:r>
              <a:rPr lang="en-US" dirty="0"/>
              <a:t>…</a:t>
            </a:r>
            <a:endParaRPr lang="en-VN" dirty="0"/>
          </a:p>
        </p:txBody>
      </p:sp>
      <p:sp>
        <p:nvSpPr>
          <p:cNvPr id="10" name="Text Placeholder 9">
            <a:extLst>
              <a:ext uri="{FF2B5EF4-FFF2-40B4-BE49-F238E27FC236}">
                <a16:creationId xmlns:a16="http://schemas.microsoft.com/office/drawing/2014/main" id="{A673612D-1002-64DC-D3C2-F4E546D79283}"/>
              </a:ext>
            </a:extLst>
          </p:cNvPr>
          <p:cNvSpPr>
            <a:spLocks noGrp="1"/>
          </p:cNvSpPr>
          <p:nvPr>
            <p:ph type="body" sz="quarter" idx="16"/>
          </p:nvPr>
        </p:nvSpPr>
        <p:spPr/>
        <p:txBody>
          <a:bodyPr/>
          <a:lstStyle/>
          <a:p>
            <a:r>
              <a:rPr lang="en-VN" dirty="0"/>
              <a:t>Trong chương này, các vấn đề về đồng bộ tiến trình sẽ được thảo luận và làm rõ bao gồm: vì sao cần phải đồng bộ, các tiêu chuẩn về lời giải cho bài toán đồng bộ và các kỹ thuật đồng bộ.</a:t>
            </a:r>
          </a:p>
        </p:txBody>
      </p:sp>
      <p:sp>
        <p:nvSpPr>
          <p:cNvPr id="2" name="Footer Placeholder 1">
            <a:extLst>
              <a:ext uri="{FF2B5EF4-FFF2-40B4-BE49-F238E27FC236}">
                <a16:creationId xmlns:a16="http://schemas.microsoft.com/office/drawing/2014/main" id="{2D72110C-D077-8C1D-3057-3378C02C490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3" name="Text Placeholder 8">
            <a:extLst>
              <a:ext uri="{FF2B5EF4-FFF2-40B4-BE49-F238E27FC236}">
                <a16:creationId xmlns:a16="http://schemas.microsoft.com/office/drawing/2014/main" id="{E959949C-F6C1-8F41-3F1D-0513FD4CFD36}"/>
              </a:ext>
            </a:extLst>
          </p:cNvPr>
          <p:cNvSpPr txBox="1">
            <a:spLocks/>
          </p:cNvSpPr>
          <p:nvPr/>
        </p:nvSpPr>
        <p:spPr>
          <a:xfrm>
            <a:off x="4680970" y="4963048"/>
            <a:ext cx="2830058" cy="345005"/>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t>Trình bày: </a:t>
            </a:r>
            <a:r>
              <a:rPr lang="en-US" dirty="0"/>
              <a:t>…</a:t>
            </a:r>
            <a:endParaRPr lang="en-VN" dirty="0"/>
          </a:p>
        </p:txBody>
      </p:sp>
    </p:spTree>
    <p:extLst>
      <p:ext uri="{BB962C8B-B14F-4D97-AF65-F5344CB8AC3E}">
        <p14:creationId xmlns:p14="http://schemas.microsoft.com/office/powerpoint/2010/main" val="34733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9974A-E2B3-3CBA-4DBB-973F192CC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2B3CB-AB2B-3ADE-82B4-0C0CD710FD67}"/>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72115FA2-FB20-ABAF-506A-D299240ADA1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93A6DFE2-B66A-0F56-4844-24261768FEC7}"/>
              </a:ext>
            </a:extLst>
          </p:cNvPr>
          <p:cNvSpPr>
            <a:spLocks noGrp="1"/>
          </p:cNvSpPr>
          <p:nvPr>
            <p:ph sz="half" idx="2"/>
          </p:nvPr>
        </p:nvSpPr>
        <p:spPr>
          <a:xfrm>
            <a:off x="839788" y="2382735"/>
            <a:ext cx="4179363" cy="2782117"/>
          </a:xfrm>
        </p:spPr>
        <p:txBody>
          <a:bodyPr>
            <a:noAutofit/>
          </a:bodyPr>
          <a:lstStyle/>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item </a:t>
            </a:r>
            <a:r>
              <a:rPr lang="en-US" sz="1600" b="1" dirty="0" err="1">
                <a:latin typeface="Courier New"/>
                <a:ea typeface="Courier New"/>
                <a:cs typeface="Courier New"/>
                <a:sym typeface="Courier New"/>
              </a:rPr>
              <a:t>nextProduce</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while(1){</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while(count == BUFFER_SIZE); 	</a:t>
            </a:r>
            <a:r>
              <a:rPr lang="en-US" sz="1600" b="1" dirty="0">
                <a:solidFill>
                  <a:schemeClr val="bg1">
                    <a:lumMod val="75000"/>
                  </a:schemeClr>
                </a:solidFill>
                <a:latin typeface="Courier New"/>
                <a:ea typeface="Courier New"/>
                <a:cs typeface="Courier New"/>
                <a:sym typeface="Courier New"/>
              </a:rPr>
              <a:t>/*</a:t>
            </a:r>
            <a:r>
              <a:rPr lang="en-US" sz="1600" b="1" dirty="0" err="1">
                <a:solidFill>
                  <a:schemeClr val="bg1">
                    <a:lumMod val="75000"/>
                  </a:schemeClr>
                </a:solidFill>
                <a:latin typeface="Courier New"/>
                <a:ea typeface="Courier New"/>
                <a:cs typeface="Courier New"/>
                <a:sym typeface="Courier New"/>
              </a:rPr>
              <a:t>khong</a:t>
            </a:r>
            <a:r>
              <a:rPr lang="en-US" sz="1600" b="1" dirty="0">
                <a:solidFill>
                  <a:schemeClr val="bg1">
                    <a:lumMod val="75000"/>
                  </a:schemeClr>
                </a:solidFill>
                <a:latin typeface="Courier New"/>
                <a:ea typeface="Courier New"/>
                <a:cs typeface="Courier New"/>
                <a:sym typeface="Courier New"/>
              </a:rPr>
              <a:t> lam </a:t>
            </a:r>
            <a:r>
              <a:rPr lang="en-US" sz="1600" b="1" dirty="0" err="1">
                <a:solidFill>
                  <a:schemeClr val="bg1">
                    <a:lumMod val="75000"/>
                  </a:schemeClr>
                </a:solidFill>
                <a:latin typeface="Courier New"/>
                <a:ea typeface="Courier New"/>
                <a:cs typeface="Courier New"/>
                <a:sym typeface="Courier New"/>
              </a:rPr>
              <a:t>gi</a:t>
            </a:r>
            <a:r>
              <a:rPr lang="en-US" sz="1600" b="1" dirty="0">
                <a:solidFill>
                  <a:schemeClr val="bg1">
                    <a:lumMod val="75000"/>
                  </a:schemeClr>
                </a:solidFill>
                <a:latin typeface="Courier New"/>
                <a:ea typeface="Courier New"/>
                <a:cs typeface="Courier New"/>
                <a:sym typeface="Courier New"/>
              </a:rPr>
              <a:t>*/</a:t>
            </a:r>
            <a:endParaRPr lang="en-US" sz="1600" b="1"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buffer[in] = </a:t>
            </a:r>
            <a:r>
              <a:rPr lang="en-US" sz="1600" b="1" dirty="0" err="1">
                <a:latin typeface="Courier New"/>
                <a:ea typeface="Courier New"/>
                <a:cs typeface="Courier New"/>
                <a:sym typeface="Courier New"/>
              </a:rPr>
              <a:t>nextProducer</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a:t>
            </a:r>
            <a:r>
              <a:rPr lang="en-US" sz="16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6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in = (in+1)%BUFFER_SIZE;</a:t>
            </a:r>
          </a:p>
          <a:p>
            <a:pPr marL="234950" lvl="2" indent="-234950" algn="l" rtl="0">
              <a:lnSpc>
                <a:spcPct val="140000"/>
              </a:lnSpc>
              <a:spcBef>
                <a:spcPts val="300"/>
              </a:spcBef>
              <a:spcAft>
                <a:spcPts val="300"/>
              </a:spcAft>
              <a:buClr>
                <a:schemeClr val="dk1"/>
              </a:buClr>
              <a:buSzPts val="1800"/>
              <a:buNone/>
            </a:pPr>
            <a:r>
              <a:rPr lang="en-US" sz="1600" b="1" dirty="0">
                <a:latin typeface="Courier New"/>
                <a:cs typeface="Courier New"/>
                <a:sym typeface="Courier New"/>
              </a:rPr>
              <a:t>}</a:t>
            </a:r>
            <a:endParaRPr lang="en-VN" sz="1600" b="1" dirty="0"/>
          </a:p>
        </p:txBody>
      </p:sp>
      <p:sp>
        <p:nvSpPr>
          <p:cNvPr id="12" name="Text Placeholder 11">
            <a:extLst>
              <a:ext uri="{FF2B5EF4-FFF2-40B4-BE49-F238E27FC236}">
                <a16:creationId xmlns:a16="http://schemas.microsoft.com/office/drawing/2014/main" id="{9E4367CA-4B18-5147-815C-5659A8F9E0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89DE4F6-822E-C64D-B443-AE6F3651CC47}"/>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item </a:t>
            </a:r>
            <a:r>
              <a:rPr lang="en-US" sz="1600" b="1" dirty="0" err="1">
                <a:latin typeface="Courier New"/>
                <a:cs typeface="Courier New"/>
                <a:sym typeface="Courier New"/>
              </a:rPr>
              <a:t>nextConsumer</a:t>
            </a:r>
            <a:r>
              <a:rPr lang="en-US" sz="1600" b="1" dirty="0">
                <a:latin typeface="Courier New"/>
                <a:cs typeface="Courier New"/>
                <a:sym typeface="Courier New"/>
              </a:rPr>
              <a: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while(1){</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solidFill>
                  <a:schemeClr val="bg1">
                    <a:lumMod val="75000"/>
                  </a:schemeClr>
                </a:solidFill>
                <a:latin typeface="Courier New"/>
                <a:cs typeface="Courier New"/>
                <a:sym typeface="Courier New"/>
              </a:rPr>
              <a:t>/*</a:t>
            </a:r>
            <a:r>
              <a:rPr lang="en-US" sz="1600" b="1" dirty="0" err="1">
                <a:solidFill>
                  <a:schemeClr val="bg1">
                    <a:lumMod val="75000"/>
                  </a:schemeClr>
                </a:solidFill>
                <a:latin typeface="Courier New"/>
                <a:cs typeface="Courier New"/>
                <a:sym typeface="Courier New"/>
              </a:rPr>
              <a:t>khong</a:t>
            </a:r>
            <a:r>
              <a:rPr lang="en-US" sz="1600" b="1" dirty="0">
                <a:solidFill>
                  <a:schemeClr val="bg1">
                    <a:lumMod val="75000"/>
                  </a:schemeClr>
                </a:solidFill>
                <a:latin typeface="Courier New"/>
                <a:cs typeface="Courier New"/>
                <a:sym typeface="Courier New"/>
              </a:rPr>
              <a:t> lam </a:t>
            </a:r>
            <a:r>
              <a:rPr lang="en-US" sz="1600" b="1" dirty="0" err="1">
                <a:solidFill>
                  <a:schemeClr val="bg1">
                    <a:lumMod val="75000"/>
                  </a:schemeClr>
                </a:solidFill>
                <a:latin typeface="Courier New"/>
                <a:cs typeface="Courier New"/>
                <a:sym typeface="Courier New"/>
              </a:rPr>
              <a:t>gi</a:t>
            </a:r>
            <a:r>
              <a:rPr lang="en-US" sz="1600" b="1" dirty="0">
                <a:solidFill>
                  <a:schemeClr val="bg1">
                    <a:lumMod val="75000"/>
                  </a:schemeClr>
                </a:solidFill>
                <a:latin typeface="Courier New"/>
                <a:cs typeface="Courier New"/>
                <a:sym typeface="Courier New"/>
              </a:rPr>
              <a:t>*/</a:t>
            </a:r>
            <a:endParaRPr lang="en-US" sz="1600" b="1"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err="1">
                <a:latin typeface="Courier New"/>
                <a:cs typeface="Courier New"/>
                <a:sym typeface="Courier New"/>
              </a:rPr>
              <a:t>nextConsumer</a:t>
            </a:r>
            <a:r>
              <a:rPr lang="en-US" sz="1600" b="1" dirty="0">
                <a:latin typeface="Courier New"/>
                <a:cs typeface="Courier New"/>
                <a:sym typeface="Courier New"/>
              </a:rPr>
              <a:t> = buffer[out];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gradFill>
                  <a:gsLst>
                    <a:gs pos="0">
                      <a:srgbClr val="FFC000"/>
                    </a:gs>
                    <a:gs pos="100000">
                      <a:srgbClr val="FF0000"/>
                    </a:gs>
                  </a:gsLst>
                  <a:lin ang="5400000" scaled="1"/>
                </a:gradFill>
                <a:latin typeface="Courier New"/>
                <a:cs typeface="Courier New"/>
                <a:sym typeface="Courier New"/>
              </a:rPr>
              <a:t>count--;</a:t>
            </a:r>
            <a:endParaRPr lang="en-US" sz="16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out = (out+1)%BUFFER_SIZE; }</a:t>
            </a:r>
            <a:endParaRPr lang="en-US" sz="1600" b="1" dirty="0">
              <a:latin typeface="Courier New"/>
              <a:cs typeface="Courier New"/>
            </a:endParaRPr>
          </a:p>
        </p:txBody>
      </p:sp>
      <p:sp>
        <p:nvSpPr>
          <p:cNvPr id="4" name="Footer Placeholder 3">
            <a:extLst>
              <a:ext uri="{FF2B5EF4-FFF2-40B4-BE49-F238E27FC236}">
                <a16:creationId xmlns:a16="http://schemas.microsoft.com/office/drawing/2014/main" id="{2DE67D50-98B9-3628-269E-3E9D563F3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5E04FF5-2C4B-CE50-CC81-F351EFEE359A}"/>
              </a:ext>
            </a:extLst>
          </p:cNvPr>
          <p:cNvSpPr>
            <a:spLocks noGrp="1"/>
          </p:cNvSpPr>
          <p:nvPr>
            <p:ph type="sldNum" sz="quarter" idx="4294967295"/>
          </p:nvPr>
        </p:nvSpPr>
        <p:spPr>
          <a:xfrm>
            <a:off x="11891939" y="6567157"/>
            <a:ext cx="291600" cy="291600"/>
          </a:xfrm>
        </p:spPr>
        <p:txBody>
          <a:bodyPr/>
          <a:lstStyle/>
          <a:p>
            <a:fld id="{D8B0B3AC-44A8-D142-AAF6-9A453466E1A4}" type="slidenum">
              <a:rPr lang="en-VN" smtClean="0"/>
              <a:pPr/>
              <a:t>10</a:t>
            </a:fld>
            <a:endParaRPr lang="en-VN" dirty="0"/>
          </a:p>
        </p:txBody>
      </p:sp>
      <p:grpSp>
        <p:nvGrpSpPr>
          <p:cNvPr id="33" name="Group 32">
            <a:extLst>
              <a:ext uri="{FF2B5EF4-FFF2-40B4-BE49-F238E27FC236}">
                <a16:creationId xmlns:a16="http://schemas.microsoft.com/office/drawing/2014/main" id="{18E547FC-B26D-65B9-FAA7-FB40DC55BFD8}"/>
              </a:ext>
            </a:extLst>
          </p:cNvPr>
          <p:cNvGrpSpPr/>
          <p:nvPr/>
        </p:nvGrpSpPr>
        <p:grpSpPr>
          <a:xfrm>
            <a:off x="4572000" y="4951307"/>
            <a:ext cx="585417" cy="562167"/>
            <a:chOff x="5510581" y="4756587"/>
            <a:chExt cx="585417" cy="562167"/>
          </a:xfrm>
        </p:grpSpPr>
        <p:sp>
          <p:nvSpPr>
            <p:cNvPr id="14" name="Rectangle 13">
              <a:extLst>
                <a:ext uri="{FF2B5EF4-FFF2-40B4-BE49-F238E27FC236}">
                  <a16:creationId xmlns:a16="http://schemas.microsoft.com/office/drawing/2014/main" id="{3DDE3753-674C-F211-AAD5-F818BE612A4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D7CEC877-37DA-6EBC-EFB1-A651C4DC2CBF}"/>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635902BE-6348-D6BC-9D76-12644830A5E2}"/>
              </a:ext>
            </a:extLst>
          </p:cNvPr>
          <p:cNvCxnSpPr>
            <a:cxnSpLocks/>
            <a:endCxn id="14" idx="1"/>
          </p:cNvCxnSpPr>
          <p:nvPr/>
        </p:nvCxnSpPr>
        <p:spPr>
          <a:xfrm>
            <a:off x="2203422" y="4597860"/>
            <a:ext cx="2467071" cy="761489"/>
          </a:xfrm>
          <a:prstGeom prst="bentConnector3">
            <a:avLst>
              <a:gd name="adj1" fmla="val 8837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A9C05F-9F1F-38DD-C0F7-E85C86C3065D}"/>
              </a:ext>
            </a:extLst>
          </p:cNvPr>
          <p:cNvCxnSpPr>
            <a:cxnSpLocks/>
            <a:endCxn id="14" idx="3"/>
          </p:cNvCxnSpPr>
          <p:nvPr/>
        </p:nvCxnSpPr>
        <p:spPr>
          <a:xfrm rot="10800000" flipV="1">
            <a:off x="4980093" y="4724601"/>
            <a:ext cx="2480122" cy="634747"/>
          </a:xfrm>
          <a:prstGeom prst="bentConnector3">
            <a:avLst>
              <a:gd name="adj1" fmla="val 50000"/>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7D833783-2BA4-7C33-BA71-60AE87994B9B}"/>
              </a:ext>
            </a:extLst>
          </p:cNvPr>
          <p:cNvSpPr/>
          <p:nvPr/>
        </p:nvSpPr>
        <p:spPr>
          <a:xfrm>
            <a:off x="8409758" y="636246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0FDE717-53E7-0FD8-0E0F-F20D9AF2EFE0}"/>
                  </a:ext>
                </a:extLst>
              </p:cNvPr>
              <p:cNvGraphicFramePr>
                <a:graphicFrameLocks noChangeAspect="1"/>
              </p:cNvGraphicFramePr>
              <p:nvPr/>
            </p:nvGraphicFramePr>
            <p:xfrm>
              <a:off x="4572000" y="4871899"/>
              <a:ext cx="3048000" cy="1714500"/>
            </p:xfrm>
            <a:graphic>
              <a:graphicData uri="http://schemas.microsoft.com/office/powerpoint/2016/slidezoom">
                <pslz:sldZm>
                  <pslz:sldZmObj sldId="309" cId="3938355923">
                    <pslz:zmPr id="{92F3A9A0-3FBE-8A4B-AC03-5BBC8D13CB58}"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20FDE717-53E7-0FD8-0E0F-F20D9AF2EFE0}"/>
                  </a:ext>
                </a:extLst>
              </p:cNvPr>
              <p:cNvPicPr>
                <a:picLocks noGrp="1" noRot="1" noChangeAspect="1" noMove="1" noResize="1" noEditPoints="1" noAdjustHandles="1" noChangeArrowheads="1" noChangeShapeType="1"/>
              </p:cNvPicPr>
              <p:nvPr/>
            </p:nvPicPr>
            <p:blipFill>
              <a:blip r:embed="rId4"/>
              <a:stretch>
                <a:fillRect/>
              </a:stretch>
            </p:blipFill>
            <p:spPr>
              <a:xfrm>
                <a:off x="4572000" y="4871899"/>
                <a:ext cx="3048000" cy="1714500"/>
              </a:xfrm>
              <a:prstGeom prst="rect">
                <a:avLst/>
              </a:prstGeom>
            </p:spPr>
          </p:pic>
        </mc:Fallback>
      </mc:AlternateContent>
    </p:spTree>
    <p:extLst>
      <p:ext uri="{BB962C8B-B14F-4D97-AF65-F5344CB8AC3E}">
        <p14:creationId xmlns:p14="http://schemas.microsoft.com/office/powerpoint/2010/main" val="5684303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637396" y="1767458"/>
            <a:ext cx="3099166" cy="823912"/>
          </a:xfrm>
        </p:spPr>
        <p:txBody>
          <a:bodyPr/>
          <a:lstStyle/>
          <a:p>
            <a:r>
              <a:rPr lang="en-US" dirty="0">
                <a:gradFill>
                  <a:gsLst>
                    <a:gs pos="0">
                      <a:srgbClr val="00C6FF"/>
                    </a:gs>
                    <a:gs pos="100000">
                      <a:srgbClr val="0072FF"/>
                    </a:gs>
                  </a:gsLst>
                  <a:lin ang="5400000" scaled="1"/>
                </a:gradFill>
              </a:rPr>
              <a:t>c</a:t>
            </a:r>
            <a:r>
              <a:rPr lang="en-VN" dirty="0">
                <a:gradFill>
                  <a:gsLst>
                    <a:gs pos="0">
                      <a:srgbClr val="00C6FF"/>
                    </a:gs>
                    <a:gs pos="100000">
                      <a:srgbClr val="0072FF"/>
                    </a:gs>
                  </a:gsLst>
                  <a:lin ang="5400000" scaled="1"/>
                </a:gradFill>
              </a:rPr>
              <a:t>ount++</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547835" y="2755382"/>
            <a:ext cx="2985410" cy="1162830"/>
          </a:xfrm>
        </p:spPr>
        <p:txBody>
          <a:bodyPr>
            <a:noAutofit/>
          </a:bodyPr>
          <a:lstStyle/>
          <a:p>
            <a:pPr marL="0" indent="0">
              <a:buNone/>
            </a:pPr>
            <a:r>
              <a:rPr lang="en-US" sz="1600" b="1" dirty="0">
                <a:latin typeface="Courier New" panose="02070309020205020404" pitchFamily="49" charset="0"/>
                <a:cs typeface="Courier New" panose="02070309020205020404" pitchFamily="49" charset="0"/>
              </a:rPr>
              <a:t>Load:	reg1 = count</a:t>
            </a:r>
          </a:p>
          <a:p>
            <a:pPr marL="0" indent="0">
              <a:buNone/>
            </a:pPr>
            <a:r>
              <a:rPr lang="en-US" sz="1600" b="1" dirty="0">
                <a:latin typeface="Courier New" panose="02070309020205020404" pitchFamily="49" charset="0"/>
                <a:cs typeface="Courier New" panose="02070309020205020404" pitchFamily="49" charset="0"/>
              </a:rPr>
              <a:t>Inc:	reg1 = reg1 + 1</a:t>
            </a:r>
          </a:p>
          <a:p>
            <a:pPr marL="0" indent="0">
              <a:buNone/>
            </a:pPr>
            <a:r>
              <a:rPr lang="en-US" sz="1600" b="1" dirty="0">
                <a:latin typeface="Courier New" panose="02070309020205020404" pitchFamily="49" charset="0"/>
                <a:cs typeface="Courier New" panose="02070309020205020404" pitchFamily="49" charset="0"/>
              </a:rPr>
              <a:t>Store:	count = reg1</a:t>
            </a:r>
            <a:endParaRPr lang="en-VN" sz="1600" b="1" dirty="0">
              <a:latin typeface="Courier New" panose="02070309020205020404" pitchFamily="49" charset="0"/>
              <a:cs typeface="Courier New" panose="02070309020205020404" pitchFamily="49" charset="0"/>
            </a:endParaRPr>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3938955" y="1767458"/>
            <a:ext cx="3114429" cy="823912"/>
          </a:xfrm>
        </p:spPr>
        <p:txBody>
          <a:bodyPr>
            <a:normAutofit/>
          </a:bodyPr>
          <a:lstStyle/>
          <a:p>
            <a:r>
              <a:rPr lang="en-US" dirty="0">
                <a:gradFill>
                  <a:gsLst>
                    <a:gs pos="0">
                      <a:srgbClr val="FFC000"/>
                    </a:gs>
                    <a:gs pos="100000">
                      <a:srgbClr val="FF0000"/>
                    </a:gs>
                  </a:gsLst>
                  <a:lin ang="5400000" scaled="1"/>
                </a:gradFill>
              </a:rPr>
              <a:t>c</a:t>
            </a:r>
            <a:r>
              <a:rPr lang="en-VN" dirty="0">
                <a:gradFill>
                  <a:gsLst>
                    <a:gs pos="0">
                      <a:srgbClr val="FFC000"/>
                    </a:gs>
                    <a:gs pos="100000">
                      <a:srgbClr val="FF0000"/>
                    </a:gs>
                  </a:gsLst>
                  <a:lin ang="5400000" scaled="1"/>
                </a:gradFill>
              </a:rPr>
              <a:t>ount--</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3938955" y="2755382"/>
            <a:ext cx="2985409" cy="1162830"/>
          </a:xfrm>
        </p:spPr>
        <p:txBody>
          <a:bodyPr>
            <a:noAutofit/>
          </a:bodyPr>
          <a:lstStyle/>
          <a:p>
            <a:pPr marL="0" indent="0">
              <a:buNone/>
            </a:pPr>
            <a:r>
              <a:rPr lang="en-US" sz="1600" b="1" dirty="0">
                <a:latin typeface="Courier New" panose="02070309020205020404" pitchFamily="49" charset="0"/>
                <a:cs typeface="Courier New" panose="02070309020205020404" pitchFamily="49" charset="0"/>
              </a:rPr>
              <a:t>Load:	reg2 = count</a:t>
            </a:r>
          </a:p>
          <a:p>
            <a:pPr marL="0" indent="0">
              <a:buNone/>
            </a:pPr>
            <a:r>
              <a:rPr lang="en-US" sz="1600" b="1" dirty="0">
                <a:latin typeface="Courier New" panose="02070309020205020404" pitchFamily="49" charset="0"/>
                <a:cs typeface="Courier New" panose="02070309020205020404" pitchFamily="49" charset="0"/>
              </a:rPr>
              <a:t>Dec:	reg2 = reg2 - 1</a:t>
            </a:r>
          </a:p>
          <a:p>
            <a:pPr marL="0" indent="0">
              <a:buNone/>
            </a:pPr>
            <a:r>
              <a:rPr lang="en-US" sz="1600" b="1" dirty="0">
                <a:latin typeface="Courier New" panose="02070309020205020404" pitchFamily="49" charset="0"/>
                <a:cs typeface="Courier New" panose="02070309020205020404" pitchFamily="49" charset="0"/>
              </a:rPr>
              <a:t>Store:	count = reg2</a:t>
            </a:r>
            <a:endParaRPr lang="en-VN" sz="16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14" name="Rectangle 13">
            <a:extLst>
              <a:ext uri="{FF2B5EF4-FFF2-40B4-BE49-F238E27FC236}">
                <a16:creationId xmlns:a16="http://schemas.microsoft.com/office/drawing/2014/main" id="{A6A2DEEA-9560-B231-F118-64FDFDA68B50}"/>
              </a:ext>
            </a:extLst>
          </p:cNvPr>
          <p:cNvSpPr/>
          <p:nvPr/>
        </p:nvSpPr>
        <p:spPr>
          <a:xfrm>
            <a:off x="2928298" y="4271181"/>
            <a:ext cx="1291213" cy="447152"/>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2818603" y="3879477"/>
            <a:ext cx="721672" cy="307777"/>
          </a:xfrm>
          <a:prstGeom prst="rect">
            <a:avLst/>
          </a:prstGeom>
          <a:noFill/>
        </p:spPr>
        <p:txBody>
          <a:bodyPr wrap="none" rtlCol="0">
            <a:spAutoFit/>
          </a:bodyPr>
          <a:lstStyle/>
          <a:p>
            <a:r>
              <a:rPr lang="en-VN" sz="1400" dirty="0">
                <a:latin typeface="Courier New" panose="02070309020205020404" pitchFamily="49" charset="0"/>
                <a:cs typeface="Courier New" panose="02070309020205020404" pitchFamily="49" charset="0"/>
              </a:rPr>
              <a:t>count</a:t>
            </a:r>
          </a:p>
        </p:txBody>
      </p:sp>
      <p:cxnSp>
        <p:nvCxnSpPr>
          <p:cNvPr id="19" name="Elbow Connector 18">
            <a:extLst>
              <a:ext uri="{FF2B5EF4-FFF2-40B4-BE49-F238E27FC236}">
                <a16:creationId xmlns:a16="http://schemas.microsoft.com/office/drawing/2014/main" id="{232E1ABE-BBF5-1F2F-4F82-F59CAD389439}"/>
              </a:ext>
            </a:extLst>
          </p:cNvPr>
          <p:cNvCxnSpPr>
            <a:cxnSpLocks/>
            <a:endCxn id="14" idx="1"/>
          </p:cNvCxnSpPr>
          <p:nvPr/>
        </p:nvCxnSpPr>
        <p:spPr>
          <a:xfrm>
            <a:off x="1823779" y="3910189"/>
            <a:ext cx="1104519" cy="584568"/>
          </a:xfrm>
          <a:prstGeom prst="bentConnector3">
            <a:avLst>
              <a:gd name="adj1" fmla="val 36"/>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13F710BD-2719-8F02-E9B3-65B498741AE4}"/>
              </a:ext>
            </a:extLst>
          </p:cNvPr>
          <p:cNvCxnSpPr>
            <a:cxnSpLocks/>
            <a:endCxn id="14" idx="3"/>
          </p:cNvCxnSpPr>
          <p:nvPr/>
        </p:nvCxnSpPr>
        <p:spPr>
          <a:xfrm rot="10800000" flipV="1">
            <a:off x="4219511" y="3899585"/>
            <a:ext cx="1104626" cy="595171"/>
          </a:xfrm>
          <a:prstGeom prst="bentConnector3">
            <a:avLst>
              <a:gd name="adj1" fmla="val 4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E2CF4A-4D74-490B-8B16-D83843776056}"/>
              </a:ext>
            </a:extLst>
          </p:cNvPr>
          <p:cNvSpPr/>
          <p:nvPr/>
        </p:nvSpPr>
        <p:spPr>
          <a:xfrm>
            <a:off x="6965261" y="2714463"/>
            <a:ext cx="3861837" cy="1613018"/>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3 cycles</a:t>
            </a:r>
          </a:p>
          <a:p>
            <a:pPr algn="just"/>
            <a:endParaRPr lang="en-VN" sz="1400" dirty="0">
              <a:latin typeface="Arial" panose="020B0604020202020204" pitchFamily="34" charset="0"/>
              <a:cs typeface="Arial" panose="020B0604020202020204" pitchFamily="34" charset="0"/>
            </a:endParaRPr>
          </a:p>
          <a:p>
            <a:pPr algn="just"/>
            <a:r>
              <a:rPr lang="en-VN" sz="1050" b="1" dirty="0">
                <a:latin typeface="Courier New" panose="02070309020205020404" pitchFamily="49" charset="0"/>
                <a:cs typeface="Courier New" panose="02070309020205020404" pitchFamily="49" charset="0"/>
              </a:rPr>
              <a:t>T1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count	(reg1 = 5)</a:t>
            </a:r>
          </a:p>
          <a:p>
            <a:pPr algn="just"/>
            <a:r>
              <a:rPr lang="en-VN" sz="1050" b="1" dirty="0">
                <a:latin typeface="Courier New" panose="02070309020205020404" pitchFamily="49" charset="0"/>
                <a:cs typeface="Courier New" panose="02070309020205020404" pitchFamily="49" charset="0"/>
              </a:rPr>
              <a:t>T2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reg1 + 1	(reg1 = 6)</a:t>
            </a:r>
          </a:p>
          <a:p>
            <a:pPr algn="just"/>
            <a:r>
              <a:rPr lang="en-VN" sz="1050" b="1" dirty="0">
                <a:latin typeface="Courier New" panose="02070309020205020404" pitchFamily="49" charset="0"/>
                <a:cs typeface="Courier New" panose="02070309020205020404" pitchFamily="49" charset="0"/>
              </a:rPr>
              <a:t>T3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count = reg1	(count = 6)</a:t>
            </a:r>
          </a:p>
          <a:p>
            <a:pPr algn="just"/>
            <a:r>
              <a:rPr lang="en-VN" sz="1050" b="1" dirty="0">
                <a:latin typeface="Courier New" panose="02070309020205020404" pitchFamily="49" charset="0"/>
                <a:cs typeface="Courier New" panose="02070309020205020404" pitchFamily="49" charset="0"/>
              </a:rPr>
              <a:t>T4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count	(reg2 = 6)</a:t>
            </a:r>
          </a:p>
          <a:p>
            <a:pPr algn="just"/>
            <a:r>
              <a:rPr lang="en-VN" sz="1050" b="1" dirty="0">
                <a:latin typeface="Courier New" panose="02070309020205020404" pitchFamily="49" charset="0"/>
                <a:cs typeface="Courier New" panose="02070309020205020404" pitchFamily="49" charset="0"/>
              </a:rPr>
              <a:t>T5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reg</a:t>
            </a:r>
            <a:r>
              <a:rPr lang="en-US" sz="1050" b="1" dirty="0">
                <a:latin typeface="Courier New" panose="02070309020205020404" pitchFamily="49" charset="0"/>
                <a:cs typeface="Courier New" panose="02070309020205020404" pitchFamily="49" charset="0"/>
              </a:rPr>
              <a:t>2</a:t>
            </a:r>
            <a:r>
              <a:rPr lang="en-VN" sz="1050" b="1" dirty="0">
                <a:latin typeface="Courier New" panose="02070309020205020404" pitchFamily="49" charset="0"/>
                <a:cs typeface="Courier New" panose="02070309020205020404" pitchFamily="49" charset="0"/>
              </a:rPr>
              <a:t> – 1	(reg2 = 5)</a:t>
            </a:r>
          </a:p>
          <a:p>
            <a:pPr algn="just"/>
            <a:r>
              <a:rPr lang="en-VN" sz="1050" b="1" dirty="0">
                <a:latin typeface="Courier New" panose="02070309020205020404" pitchFamily="49" charset="0"/>
                <a:cs typeface="Courier New" panose="02070309020205020404" pitchFamily="49" charset="0"/>
              </a:rPr>
              <a:t>T6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count = reg2	(count = 5)</a:t>
            </a:r>
          </a:p>
        </p:txBody>
      </p:sp>
      <p:sp>
        <p:nvSpPr>
          <p:cNvPr id="7" name="Rounded Rectangle 6">
            <a:extLst>
              <a:ext uri="{FF2B5EF4-FFF2-40B4-BE49-F238E27FC236}">
                <a16:creationId xmlns:a16="http://schemas.microsoft.com/office/drawing/2014/main" id="{ADF33DA3-F839-20E1-1816-0B2F2B4E2FBF}"/>
              </a:ext>
            </a:extLst>
          </p:cNvPr>
          <p:cNvSpPr/>
          <p:nvPr/>
        </p:nvSpPr>
        <p:spPr>
          <a:xfrm>
            <a:off x="6965261" y="4437250"/>
            <a:ext cx="3861837" cy="1613019"/>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2 cycles</a:t>
            </a:r>
          </a:p>
          <a:p>
            <a:pPr algn="just"/>
            <a:endParaRPr lang="en-VN" sz="1400" dirty="0">
              <a:latin typeface="Arial" panose="020B0604020202020204" pitchFamily="34" charset="0"/>
              <a:cs typeface="Arial" panose="020B0604020202020204" pitchFamily="34" charset="0"/>
            </a:endParaRPr>
          </a:p>
          <a:p>
            <a:pPr algn="just"/>
            <a:r>
              <a:rPr lang="en-VN" sz="1050" b="1" dirty="0">
                <a:latin typeface="Courier New" panose="02070309020205020404" pitchFamily="49" charset="0"/>
                <a:cs typeface="Courier New" panose="02070309020205020404" pitchFamily="49" charset="0"/>
              </a:rPr>
              <a:t>T1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count	(reg1 = 5)</a:t>
            </a:r>
          </a:p>
          <a:p>
            <a:pPr algn="just"/>
            <a:r>
              <a:rPr lang="en-VN" sz="1050" b="1" dirty="0">
                <a:latin typeface="Courier New" panose="02070309020205020404" pitchFamily="49" charset="0"/>
                <a:cs typeface="Courier New" panose="02070309020205020404" pitchFamily="49" charset="0"/>
              </a:rPr>
              <a:t>T2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reg1 + 1	(reg1 = 6)</a:t>
            </a:r>
          </a:p>
          <a:p>
            <a:pPr algn="just"/>
            <a:r>
              <a:rPr lang="en-VN" sz="1050" b="1" dirty="0">
                <a:latin typeface="Courier New" panose="02070309020205020404" pitchFamily="49" charset="0"/>
                <a:cs typeface="Courier New" panose="02070309020205020404" pitchFamily="49" charset="0"/>
              </a:rPr>
              <a:t>T3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count	(reg2 = 5)</a:t>
            </a:r>
          </a:p>
          <a:p>
            <a:pPr algn="just"/>
            <a:r>
              <a:rPr lang="en-VN" sz="1050" b="1" dirty="0">
                <a:latin typeface="Courier New" panose="02070309020205020404" pitchFamily="49" charset="0"/>
                <a:cs typeface="Courier New" panose="02070309020205020404" pitchFamily="49" charset="0"/>
              </a:rPr>
              <a:t>T4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reg</a:t>
            </a:r>
            <a:r>
              <a:rPr lang="en-US" sz="1050" b="1" dirty="0">
                <a:latin typeface="Courier New" panose="02070309020205020404" pitchFamily="49" charset="0"/>
                <a:cs typeface="Courier New" panose="02070309020205020404" pitchFamily="49" charset="0"/>
              </a:rPr>
              <a:t>2</a:t>
            </a:r>
            <a:r>
              <a:rPr lang="en-VN" sz="1050" b="1" dirty="0">
                <a:latin typeface="Courier New" panose="02070309020205020404" pitchFamily="49" charset="0"/>
                <a:cs typeface="Courier New" panose="02070309020205020404" pitchFamily="49" charset="0"/>
              </a:rPr>
              <a:t> – 1	(reg2 = 4)</a:t>
            </a:r>
          </a:p>
          <a:p>
            <a:pPr algn="just"/>
            <a:r>
              <a:rPr lang="en-VN" sz="1050" b="1" dirty="0">
                <a:latin typeface="Courier New" panose="02070309020205020404" pitchFamily="49" charset="0"/>
                <a:cs typeface="Courier New" panose="02070309020205020404" pitchFamily="49" charset="0"/>
              </a:rPr>
              <a:t>T5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count = reg1	(count = 6)</a:t>
            </a:r>
          </a:p>
          <a:p>
            <a:pPr algn="just"/>
            <a:r>
              <a:rPr lang="en-VN" sz="1050" b="1" dirty="0">
                <a:solidFill>
                  <a:schemeClr val="accent4"/>
                </a:solidFill>
                <a:latin typeface="Courier New" panose="02070309020205020404" pitchFamily="49" charset="0"/>
                <a:cs typeface="Courier New" panose="02070309020205020404" pitchFamily="49" charset="0"/>
              </a:rPr>
              <a:t>T6 | Consume</a:t>
            </a:r>
            <a:r>
              <a:rPr lang="en-US" sz="1050" b="1" dirty="0">
                <a:solidFill>
                  <a:schemeClr val="accent4"/>
                </a:solidFill>
                <a:latin typeface="Courier New" panose="02070309020205020404" pitchFamily="49" charset="0"/>
                <a:cs typeface="Courier New" panose="02070309020205020404" pitchFamily="49" charset="0"/>
              </a:rPr>
              <a:t>r</a:t>
            </a:r>
            <a:r>
              <a:rPr lang="en-VN" sz="1050" b="1" dirty="0">
                <a:solidFill>
                  <a:schemeClr val="accent4"/>
                </a:solidFill>
                <a:latin typeface="Courier New" panose="02070309020205020404" pitchFamily="49" charset="0"/>
                <a:cs typeface="Courier New" panose="02070309020205020404" pitchFamily="49" charset="0"/>
              </a:rPr>
              <a:t>: count = reg2	(count = 4)</a:t>
            </a:r>
          </a:p>
        </p:txBody>
      </p:sp>
      <p:sp>
        <p:nvSpPr>
          <p:cNvPr id="8" name="TextBox 7">
            <a:extLst>
              <a:ext uri="{FF2B5EF4-FFF2-40B4-BE49-F238E27FC236}">
                <a16:creationId xmlns:a16="http://schemas.microsoft.com/office/drawing/2014/main" id="{60D9E82E-3A1A-4A46-6660-FC515562CADC}"/>
              </a:ext>
            </a:extLst>
          </p:cNvPr>
          <p:cNvSpPr txBox="1"/>
          <p:nvPr/>
        </p:nvSpPr>
        <p:spPr>
          <a:xfrm>
            <a:off x="6873072" y="1884190"/>
            <a:ext cx="5018867" cy="646331"/>
          </a:xfrm>
          <a:prstGeom prst="rect">
            <a:avLst/>
          </a:prstGeom>
          <a:noFill/>
        </p:spPr>
        <p:txBody>
          <a:bodyPr wrap="square" rtlCol="0">
            <a:spAutoFit/>
          </a:bodyPr>
          <a:lstStyle/>
          <a:p>
            <a:pPr algn="l"/>
            <a:r>
              <a:rPr lang="en-VN" dirty="0">
                <a:latin typeface="Arial" panose="020B0604020202020204" pitchFamily="34" charset="0"/>
                <a:cs typeface="Arial" panose="020B0604020202020204" pitchFamily="34" charset="0"/>
              </a:rPr>
              <a:t>Giả sử </a:t>
            </a:r>
            <a:r>
              <a:rPr lang="en-VN" b="1" dirty="0">
                <a:latin typeface="Arial" panose="020B0604020202020204" pitchFamily="34" charset="0"/>
                <a:cs typeface="Arial" panose="020B0604020202020204" pitchFamily="34" charset="0"/>
              </a:rPr>
              <a:t>count = 5</a:t>
            </a:r>
            <a:r>
              <a:rPr lang="en-VN" dirty="0">
                <a:latin typeface="Arial" panose="020B0604020202020204" pitchFamily="34" charset="0"/>
                <a:cs typeface="Arial" panose="020B0604020202020204" pitchFamily="34" charset="0"/>
              </a:rPr>
              <a:t>, hãy cho biết giá trị của count với 02 trường hợp dưới đây?</a:t>
            </a:r>
          </a:p>
        </p:txBody>
      </p:sp>
      <p:sp>
        <p:nvSpPr>
          <p:cNvPr id="16" name="TextBox 15">
            <a:extLst>
              <a:ext uri="{FF2B5EF4-FFF2-40B4-BE49-F238E27FC236}">
                <a16:creationId xmlns:a16="http://schemas.microsoft.com/office/drawing/2014/main" id="{D9087477-897E-62B3-9653-71706FB4BB4F}"/>
              </a:ext>
            </a:extLst>
          </p:cNvPr>
          <p:cNvSpPr txBox="1"/>
          <p:nvPr/>
        </p:nvSpPr>
        <p:spPr>
          <a:xfrm>
            <a:off x="9263702" y="7220757"/>
            <a:ext cx="1425391" cy="369332"/>
          </a:xfrm>
          <a:prstGeom prst="rect">
            <a:avLst/>
          </a:prstGeom>
          <a:noFill/>
        </p:spPr>
        <p:txBody>
          <a:bodyPr wrap="none" rtlCol="0" anchor="ctr">
            <a:spAutoFit/>
          </a:bodyPr>
          <a:lstStyle/>
          <a:p>
            <a:pPr algn="ctr"/>
            <a:r>
              <a:rPr lang="en-US" dirty="0">
                <a:latin typeface="Courier New" panose="02070309020205020404" pitchFamily="49" charset="0"/>
                <a:cs typeface="Courier New" panose="02070309020205020404" pitchFamily="49" charset="0"/>
              </a:rPr>
              <a:t>count = 4</a:t>
            </a:r>
            <a:endParaRPr lang="en-VN"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108278E0-4ECF-0610-7532-04DF2217CE65}"/>
              </a:ext>
            </a:extLst>
          </p:cNvPr>
          <p:cNvSpPr txBox="1"/>
          <p:nvPr/>
        </p:nvSpPr>
        <p:spPr>
          <a:xfrm>
            <a:off x="637396" y="4937056"/>
            <a:ext cx="2694969" cy="338554"/>
          </a:xfrm>
          <a:prstGeom prst="rect">
            <a:avLst/>
          </a:prstGeom>
          <a:noFill/>
        </p:spPr>
        <p:txBody>
          <a:bodyPr wrap="none" rtlCol="0">
            <a:spAutoFit/>
          </a:bodyPr>
          <a:lstStyle/>
          <a:p>
            <a:pPr algn="l"/>
            <a:r>
              <a:rPr lang="en-VN" sz="1600" i="1" dirty="0">
                <a:latin typeface="Arial" panose="020B0604020202020204" pitchFamily="34" charset="0"/>
                <a:cs typeface="Arial" panose="020B0604020202020204" pitchFamily="34" charset="0"/>
              </a:rPr>
              <a:t>*reg1, reg2 là các thanh ghi</a:t>
            </a:r>
          </a:p>
        </p:txBody>
      </p:sp>
      <p:sp>
        <p:nvSpPr>
          <p:cNvPr id="22" name="TextBox 21">
            <a:extLst>
              <a:ext uri="{FF2B5EF4-FFF2-40B4-BE49-F238E27FC236}">
                <a16:creationId xmlns:a16="http://schemas.microsoft.com/office/drawing/2014/main" id="{8700A327-E22E-776B-3267-81416764495D}"/>
              </a:ext>
            </a:extLst>
          </p:cNvPr>
          <p:cNvSpPr txBox="1"/>
          <p:nvPr/>
        </p:nvSpPr>
        <p:spPr>
          <a:xfrm>
            <a:off x="10934524" y="4437250"/>
            <a:ext cx="1103215" cy="1569660"/>
          </a:xfrm>
          <a:prstGeom prst="rect">
            <a:avLst/>
          </a:prstGeom>
          <a:noFill/>
        </p:spPr>
        <p:txBody>
          <a:bodyPr wrap="square" rtlCol="0">
            <a:spAutoFit/>
          </a:bodyPr>
          <a:lstStyle/>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Quá trình thực thi của 2 lệnh </a:t>
            </a:r>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p>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v</a:t>
            </a:r>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à</a:t>
            </a:r>
          </a:p>
          <a:p>
            <a:pPr algn="l"/>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endParaRPr lang="en-VN" sz="1200" b="1"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bị đan xen vào nhau</a:t>
            </a:r>
          </a:p>
        </p:txBody>
      </p:sp>
      <p:sp>
        <p:nvSpPr>
          <p:cNvPr id="24" name="Line Callout 2 23">
            <a:extLst>
              <a:ext uri="{FF2B5EF4-FFF2-40B4-BE49-F238E27FC236}">
                <a16:creationId xmlns:a16="http://schemas.microsoft.com/office/drawing/2014/main" id="{BD4CEE7E-8CC6-CC93-1559-2FA8C1E12C0F}"/>
              </a:ext>
            </a:extLst>
          </p:cNvPr>
          <p:cNvSpPr/>
          <p:nvPr/>
        </p:nvSpPr>
        <p:spPr>
          <a:xfrm>
            <a:off x="9018396" y="6250321"/>
            <a:ext cx="1808702" cy="231326"/>
          </a:xfrm>
          <a:prstGeom prst="borderCallout2">
            <a:avLst>
              <a:gd name="adj1" fmla="val 18750"/>
              <a:gd name="adj2" fmla="val -8333"/>
              <a:gd name="adj3" fmla="val 18750"/>
              <a:gd name="adj4" fmla="val -16667"/>
              <a:gd name="adj5" fmla="val -137269"/>
              <a:gd name="adj6" fmla="val -29653"/>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Giá trị không chính xác</a:t>
            </a:r>
          </a:p>
        </p:txBody>
      </p:sp>
    </p:spTree>
    <p:extLst>
      <p:ext uri="{BB962C8B-B14F-4D97-AF65-F5344CB8AC3E}">
        <p14:creationId xmlns:p14="http://schemas.microsoft.com/office/powerpoint/2010/main" val="32719963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500"/>
                                        <p:tgtEl>
                                          <p:spTgt spid="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6" end="6"/>
                                            </p:txEl>
                                          </p:spTgt>
                                        </p:tgtEl>
                                        <p:attrNameLst>
                                          <p:attrName>style.visibility</p:attrName>
                                        </p:attrNameLst>
                                      </p:cBhvr>
                                      <p:to>
                                        <p:strVal val="visible"/>
                                      </p:to>
                                    </p:set>
                                    <p:animEffect transition="in" filter="fade">
                                      <p:cBhvr>
                                        <p:cTn id="50" dur="500"/>
                                        <p:tgtEl>
                                          <p:spTgt spid="7">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500"/>
                                        <p:tgtEl>
                                          <p:spTgt spid="7">
                                            <p:txEl>
                                              <p:pRg st="7" end="7"/>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12</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5.1.2 Bài toán Cấp phát PID</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US" dirty="0"/>
              <a:t>Khi </a:t>
            </a:r>
            <a:r>
              <a:rPr lang="en-US" dirty="0" err="1"/>
              <a:t>một</a:t>
            </a:r>
            <a:r>
              <a:rPr lang="en-US" dirty="0"/>
              <a:t> </a:t>
            </a:r>
            <a:r>
              <a:rPr lang="en-US" dirty="0" err="1"/>
              <a:t>tiến</a:t>
            </a:r>
            <a:r>
              <a:rPr lang="en-US" dirty="0"/>
              <a:t> </a:t>
            </a:r>
            <a:r>
              <a:rPr lang="en-US" dirty="0" err="1"/>
              <a:t>trình</a:t>
            </a:r>
            <a:r>
              <a:rPr lang="en-US" dirty="0"/>
              <a:t> P </a:t>
            </a:r>
            <a:r>
              <a:rPr lang="en-US" dirty="0" err="1"/>
              <a:t>gọi</a:t>
            </a:r>
            <a:r>
              <a:rPr lang="en-US" dirty="0"/>
              <a:t> </a:t>
            </a:r>
            <a:r>
              <a:rPr lang="en-US" dirty="0" err="1"/>
              <a:t>hàm</a:t>
            </a:r>
            <a:r>
              <a:rPr lang="en-US" dirty="0"/>
              <a:t> fork(), </a:t>
            </a:r>
            <a:r>
              <a:rPr lang="en-US" dirty="0" err="1"/>
              <a:t>một</a:t>
            </a:r>
            <a:r>
              <a:rPr lang="en-US" dirty="0"/>
              <a:t> </a:t>
            </a:r>
            <a:r>
              <a:rPr lang="en-US" dirty="0" err="1"/>
              <a:t>tiến</a:t>
            </a:r>
            <a:r>
              <a:rPr lang="en-US" dirty="0"/>
              <a:t> </a:t>
            </a:r>
            <a:r>
              <a:rPr lang="en-US" dirty="0" err="1"/>
              <a:t>trình</a:t>
            </a:r>
            <a:r>
              <a:rPr lang="en-US" dirty="0"/>
              <a:t> con </a:t>
            </a:r>
            <a:r>
              <a:rPr lang="en-US" dirty="0" err="1"/>
              <a:t>sẽ</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sẽ</a:t>
            </a:r>
            <a:r>
              <a:rPr lang="en-US" dirty="0"/>
              <a:t> </a:t>
            </a:r>
            <a:r>
              <a:rPr lang="en-US" dirty="0" err="1"/>
              <a:t>cấp</a:t>
            </a:r>
            <a:r>
              <a:rPr lang="en-US" dirty="0"/>
              <a:t> </a:t>
            </a:r>
            <a:r>
              <a:rPr lang="en-US" dirty="0" err="1"/>
              <a:t>cho</a:t>
            </a:r>
            <a:r>
              <a:rPr lang="en-US" dirty="0"/>
              <a:t> </a:t>
            </a:r>
            <a:r>
              <a:rPr lang="en-US" dirty="0" err="1"/>
              <a:t>tiến</a:t>
            </a:r>
            <a:r>
              <a:rPr lang="en-US" dirty="0"/>
              <a:t> </a:t>
            </a:r>
            <a:r>
              <a:rPr lang="en-US" dirty="0" err="1"/>
              <a:t>trình</a:t>
            </a:r>
            <a:r>
              <a:rPr lang="en-US" dirty="0"/>
              <a:t> con </a:t>
            </a:r>
            <a:r>
              <a:rPr lang="en-US" dirty="0" err="1"/>
              <a:t>một</a:t>
            </a:r>
            <a:r>
              <a:rPr lang="en-US" dirty="0"/>
              <a:t> </a:t>
            </a:r>
            <a:r>
              <a:rPr lang="en-US" dirty="0" err="1"/>
              <a:t>số</a:t>
            </a:r>
            <a:r>
              <a:rPr lang="en-US" dirty="0"/>
              <a:t> </a:t>
            </a:r>
            <a:r>
              <a:rPr lang="en-US" dirty="0" err="1"/>
              <a:t>định</a:t>
            </a:r>
            <a:r>
              <a:rPr lang="en-US" dirty="0"/>
              <a:t> </a:t>
            </a:r>
            <a:r>
              <a:rPr lang="en-US" dirty="0" err="1"/>
              <a:t>danh</a:t>
            </a:r>
            <a:r>
              <a:rPr lang="en-US" dirty="0"/>
              <a:t> </a:t>
            </a:r>
            <a:r>
              <a:rPr lang="en-US" dirty="0" err="1"/>
              <a:t>gọi</a:t>
            </a:r>
            <a:r>
              <a:rPr lang="en-US" dirty="0"/>
              <a:t> </a:t>
            </a:r>
            <a:r>
              <a:rPr lang="en-US" dirty="0" err="1"/>
              <a:t>là</a:t>
            </a:r>
            <a:r>
              <a:rPr lang="en-US" dirty="0"/>
              <a:t> PID. </a:t>
            </a:r>
            <a:r>
              <a:rPr lang="en-US" dirty="0" err="1"/>
              <a:t>Như</a:t>
            </a:r>
            <a:r>
              <a:rPr lang="en-US" dirty="0"/>
              <a:t> </a:t>
            </a:r>
            <a:r>
              <a:rPr lang="en-US" dirty="0" err="1"/>
              <a:t>vậy</a:t>
            </a:r>
            <a:r>
              <a:rPr lang="en-US" dirty="0"/>
              <a:t> </a:t>
            </a:r>
            <a:r>
              <a:rPr lang="en-US" dirty="0" err="1"/>
              <a:t>nếu</a:t>
            </a:r>
            <a:r>
              <a:rPr lang="en-US" dirty="0"/>
              <a:t> </a:t>
            </a:r>
            <a:r>
              <a:rPr lang="en-US" dirty="0" err="1"/>
              <a:t>có</a:t>
            </a:r>
            <a:r>
              <a:rPr lang="en-US" dirty="0"/>
              <a:t> 2 </a:t>
            </a:r>
            <a:r>
              <a:rPr lang="en-US" dirty="0" err="1"/>
              <a:t>tiến</a:t>
            </a:r>
            <a:r>
              <a:rPr lang="en-US" dirty="0"/>
              <a:t> </a:t>
            </a:r>
            <a:r>
              <a:rPr lang="en-US" dirty="0" err="1"/>
              <a:t>trình</a:t>
            </a:r>
            <a:r>
              <a:rPr lang="en-US" dirty="0"/>
              <a:t> P0 </a:t>
            </a:r>
            <a:r>
              <a:rPr lang="en-US" dirty="0" err="1"/>
              <a:t>và</a:t>
            </a:r>
            <a:r>
              <a:rPr lang="en-US" dirty="0"/>
              <a:t> P1 </a:t>
            </a:r>
            <a:r>
              <a:rPr lang="en-US" dirty="0" err="1"/>
              <a:t>cùng</a:t>
            </a:r>
            <a:r>
              <a:rPr lang="en-US" dirty="0"/>
              <a:t> </a:t>
            </a:r>
            <a:r>
              <a:rPr lang="en-US" dirty="0" err="1"/>
              <a:t>gọi</a:t>
            </a:r>
            <a:r>
              <a:rPr lang="en-US" dirty="0"/>
              <a:t> </a:t>
            </a:r>
            <a:r>
              <a:rPr lang="en-US" dirty="0" err="1"/>
              <a:t>hàm</a:t>
            </a:r>
            <a:r>
              <a:rPr lang="en-US" dirty="0"/>
              <a:t> fork() </a:t>
            </a:r>
            <a:r>
              <a:rPr lang="en-US" dirty="0" err="1"/>
              <a:t>đồng</a:t>
            </a:r>
            <a:r>
              <a:rPr lang="en-US" dirty="0"/>
              <a:t> </a:t>
            </a:r>
            <a:r>
              <a:rPr lang="en-US" dirty="0" err="1"/>
              <a:t>thời</a:t>
            </a:r>
            <a:r>
              <a:rPr lang="en-US" dirty="0"/>
              <a:t> </a:t>
            </a:r>
            <a:r>
              <a:rPr lang="en-US" dirty="0" err="1"/>
              <a:t>với</a:t>
            </a:r>
            <a:r>
              <a:rPr lang="en-US" dirty="0"/>
              <a:t> </a:t>
            </a:r>
            <a:r>
              <a:rPr lang="en-US" dirty="0" err="1"/>
              <a:t>nhau</a:t>
            </a:r>
            <a:r>
              <a:rPr lang="en-US" dirty="0"/>
              <a:t> </a:t>
            </a:r>
            <a:r>
              <a:rPr lang="en-US" dirty="0" err="1"/>
              <a:t>thì</a:t>
            </a:r>
            <a:r>
              <a:rPr lang="en-US" dirty="0"/>
              <a:t> </a:t>
            </a:r>
            <a:r>
              <a:rPr lang="en-US" dirty="0" err="1"/>
              <a:t>chuyện</a:t>
            </a:r>
            <a:r>
              <a:rPr lang="en-US" dirty="0"/>
              <a:t> </a:t>
            </a:r>
            <a:r>
              <a:rPr lang="en-US" dirty="0" err="1"/>
              <a:t>gì</a:t>
            </a:r>
            <a:r>
              <a:rPr lang="en-US" dirty="0"/>
              <a:t> </a:t>
            </a:r>
            <a:r>
              <a:rPr lang="en-US" dirty="0" err="1"/>
              <a:t>sẽ</a:t>
            </a:r>
            <a:r>
              <a:rPr lang="en-US" dirty="0"/>
              <a:t> </a:t>
            </a:r>
            <a:r>
              <a:rPr lang="en-US" dirty="0" err="1"/>
              <a:t>xảy</a:t>
            </a:r>
            <a:r>
              <a:rPr lang="en-US" dirty="0"/>
              <a:t> </a:t>
            </a:r>
            <a:r>
              <a:rPr lang="en-US" dirty="0" err="1"/>
              <a:t>ra</a:t>
            </a:r>
            <a:r>
              <a:rPr lang="en-US" dirty="0"/>
              <a:t>?</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8C83AE6A-4BD0-E7D7-EB56-957347B0F426}"/>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112222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F8F60BDF-568C-8D56-1680-A407AA216C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6364" y="3287006"/>
            <a:ext cx="3459273" cy="216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8A9139E-0938-68C5-7FD1-5D7F02776C8D}"/>
              </a:ext>
            </a:extLst>
          </p:cNvPr>
          <p:cNvSpPr>
            <a:spLocks noGrp="1"/>
          </p:cNvSpPr>
          <p:nvPr>
            <p:ph type="title"/>
          </p:nvPr>
        </p:nvSpPr>
        <p:spPr/>
        <p:txBody>
          <a:bodyPr>
            <a:normAutofit/>
          </a:bodyPr>
          <a:lstStyle/>
          <a:p>
            <a:r>
              <a:rPr lang="en-VN" sz="4000" dirty="0"/>
              <a:t>5.1.2. Bài toán cấp phát PID</a:t>
            </a:r>
          </a:p>
        </p:txBody>
      </p:sp>
      <p:sp>
        <p:nvSpPr>
          <p:cNvPr id="3" name="Content Placeholder 2">
            <a:extLst>
              <a:ext uri="{FF2B5EF4-FFF2-40B4-BE49-F238E27FC236}">
                <a16:creationId xmlns:a16="http://schemas.microsoft.com/office/drawing/2014/main" id="{3764C16B-AB92-E097-9790-DB5468507FF1}"/>
              </a:ext>
            </a:extLst>
          </p:cNvPr>
          <p:cNvSpPr>
            <a:spLocks noGrp="1"/>
          </p:cNvSpPr>
          <p:nvPr>
            <p:ph idx="1"/>
          </p:nvPr>
        </p:nvSpPr>
        <p:spPr>
          <a:xfrm>
            <a:off x="838200" y="1788161"/>
            <a:ext cx="10515600" cy="1467505"/>
          </a:xfrm>
        </p:spPr>
        <p:txBody>
          <a:bodyPr>
            <a:noAutofit/>
          </a:bodyPr>
          <a:lstStyle/>
          <a:p>
            <a:r>
              <a:rPr lang="en-VN" sz="2000" dirty="0"/>
              <a:t>02 tiến trình P0 và P1 đang tạo tiến trình con bằng cách gọi hàm </a:t>
            </a:r>
            <a:r>
              <a:rPr lang="en-VN" sz="2000" dirty="0">
                <a:latin typeface="Courier New" panose="02070309020205020404" pitchFamily="49" charset="0"/>
                <a:cs typeface="Courier New" panose="02070309020205020404" pitchFamily="49" charset="0"/>
              </a:rPr>
              <a:t>fork()</a:t>
            </a:r>
            <a:r>
              <a:rPr lang="en-US" sz="2000" dirty="0"/>
              <a:t>.</a:t>
            </a:r>
            <a:endParaRPr lang="en-VN" sz="2000" dirty="0"/>
          </a:p>
          <a:p>
            <a:r>
              <a:rPr lang="en-VN" sz="2000" dirty="0"/>
              <a:t>Biến </a:t>
            </a:r>
            <a:r>
              <a:rPr lang="en-VN" sz="2000" dirty="0">
                <a:latin typeface="Courier New" panose="02070309020205020404" pitchFamily="49" charset="0"/>
                <a:cs typeface="Courier New" panose="02070309020205020404" pitchFamily="49" charset="0"/>
              </a:rPr>
              <a:t>next_available_pid() </a:t>
            </a:r>
            <a:r>
              <a:rPr lang="en-VN" sz="2000" dirty="0"/>
              <a:t>được kernel sử dụng để tạo ra PID cho tiến trình mới</a:t>
            </a:r>
            <a:r>
              <a:rPr lang="en-US" sz="2000" dirty="0"/>
              <a:t>.</a:t>
            </a:r>
            <a:endParaRPr lang="en-VN" sz="2000" dirty="0"/>
          </a:p>
          <a:p>
            <a:r>
              <a:rPr lang="en-VN" sz="2000" dirty="0"/>
              <a:t>Tiến trình con của P0 và P1 đồng thời yêu cầu PID và nhận được kết quả như nhau</a:t>
            </a:r>
            <a:r>
              <a:rPr lang="en-US" sz="2000" dirty="0"/>
              <a:t>.</a:t>
            </a:r>
            <a:endParaRPr lang="en-VN" sz="2000" dirty="0"/>
          </a:p>
        </p:txBody>
      </p:sp>
      <p:sp>
        <p:nvSpPr>
          <p:cNvPr id="4" name="Footer Placeholder 3">
            <a:extLst>
              <a:ext uri="{FF2B5EF4-FFF2-40B4-BE49-F238E27FC236}">
                <a16:creationId xmlns:a16="http://schemas.microsoft.com/office/drawing/2014/main" id="{70C4F89C-0B1A-9A52-0CFE-3125E286EC56}"/>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435B30D-4D2D-F5AB-B2E8-D9A92A4A9085}"/>
              </a:ext>
            </a:extLst>
          </p:cNvPr>
          <p:cNvSpPr>
            <a:spLocks noGrp="1"/>
          </p:cNvSpPr>
          <p:nvPr>
            <p:ph type="sldNum" sz="quarter" idx="12"/>
          </p:nvPr>
        </p:nvSpPr>
        <p:spPr/>
        <p:txBody>
          <a:bodyPr/>
          <a:lstStyle/>
          <a:p>
            <a:fld id="{D8B0B3AC-44A8-D142-AAF6-9A453466E1A4}" type="slidenum">
              <a:rPr lang="en-VN" smtClean="0"/>
              <a:pPr/>
              <a:t>13</a:t>
            </a:fld>
            <a:endParaRPr lang="en-VN" dirty="0"/>
          </a:p>
        </p:txBody>
      </p:sp>
      <p:sp>
        <p:nvSpPr>
          <p:cNvPr id="8" name="Content Placeholder 2">
            <a:extLst>
              <a:ext uri="{FF2B5EF4-FFF2-40B4-BE49-F238E27FC236}">
                <a16:creationId xmlns:a16="http://schemas.microsoft.com/office/drawing/2014/main" id="{1F7E883A-89D8-BF8C-1DCA-A4C32B4BECE5}"/>
              </a:ext>
            </a:extLst>
          </p:cNvPr>
          <p:cNvSpPr txBox="1">
            <a:spLocks/>
          </p:cNvSpPr>
          <p:nvPr/>
        </p:nvSpPr>
        <p:spPr>
          <a:xfrm>
            <a:off x="838200" y="5708360"/>
            <a:ext cx="10515600" cy="93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2000" dirty="0"/>
              <a:t>Cần có cơ chế để ngăn P0 và P1 truy cập biến </a:t>
            </a:r>
            <a:r>
              <a:rPr lang="en-VN" sz="2000" dirty="0">
                <a:latin typeface="Courier New" panose="02070309020205020404" pitchFamily="49" charset="0"/>
                <a:cs typeface="Courier New" panose="02070309020205020404" pitchFamily="49" charset="0"/>
              </a:rPr>
              <a:t>next_available_pid </a:t>
            </a:r>
            <a:r>
              <a:rPr lang="en-VN" sz="2000" dirty="0"/>
              <a:t>cùng lúc, để tránh tình trạng một PID được cấp cho 2 tiến trình.</a:t>
            </a:r>
          </a:p>
        </p:txBody>
      </p:sp>
    </p:spTree>
    <p:extLst>
      <p:ext uri="{BB962C8B-B14F-4D97-AF65-F5344CB8AC3E}">
        <p14:creationId xmlns:p14="http://schemas.microsoft.com/office/powerpoint/2010/main" val="3811423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5ABCC-A7F8-F898-5C46-3577498B1FB7}"/>
              </a:ext>
            </a:extLst>
          </p:cNvPr>
          <p:cNvSpPr>
            <a:spLocks noGrp="1"/>
          </p:cNvSpPr>
          <p:nvPr>
            <p:ph type="sldNum" sz="quarter" idx="12"/>
          </p:nvPr>
        </p:nvSpPr>
        <p:spPr/>
        <p:txBody>
          <a:bodyPr/>
          <a:lstStyle/>
          <a:p>
            <a:fld id="{D8B0B3AC-44A8-D142-AAF6-9A453466E1A4}" type="slidenum">
              <a:rPr lang="en-VN" smtClean="0"/>
              <a:pPr/>
              <a:t>14</a:t>
            </a:fld>
            <a:endParaRPr lang="en-VN" dirty="0"/>
          </a:p>
        </p:txBody>
      </p:sp>
      <p:sp>
        <p:nvSpPr>
          <p:cNvPr id="3" name="Text Placeholder 2">
            <a:extLst>
              <a:ext uri="{FF2B5EF4-FFF2-40B4-BE49-F238E27FC236}">
                <a16:creationId xmlns:a16="http://schemas.microsoft.com/office/drawing/2014/main" id="{C76C1A36-1BEF-DBB5-C833-2539FEB44D9B}"/>
              </a:ext>
            </a:extLst>
          </p:cNvPr>
          <p:cNvSpPr>
            <a:spLocks noGrp="1"/>
          </p:cNvSpPr>
          <p:nvPr>
            <p:ph type="body" sz="quarter" idx="13"/>
          </p:nvPr>
        </p:nvSpPr>
        <p:spPr/>
        <p:txBody>
          <a:bodyPr/>
          <a:lstStyle/>
          <a:p>
            <a:r>
              <a:rPr lang="en-VN" dirty="0"/>
              <a:t>RACE CONDITION</a:t>
            </a:r>
          </a:p>
        </p:txBody>
      </p:sp>
      <p:sp>
        <p:nvSpPr>
          <p:cNvPr id="4" name="Text Placeholder 3">
            <a:extLst>
              <a:ext uri="{FF2B5EF4-FFF2-40B4-BE49-F238E27FC236}">
                <a16:creationId xmlns:a16="http://schemas.microsoft.com/office/drawing/2014/main" id="{DD65F352-8B88-F42A-8B24-1EF063EE0A12}"/>
              </a:ext>
            </a:extLst>
          </p:cNvPr>
          <p:cNvSpPr>
            <a:spLocks noGrp="1"/>
          </p:cNvSpPr>
          <p:nvPr>
            <p:ph type="body" sz="quarter" idx="14"/>
          </p:nvPr>
        </p:nvSpPr>
        <p:spPr/>
        <p:txBody>
          <a:bodyPr/>
          <a:lstStyle/>
          <a:p>
            <a:r>
              <a:rPr lang="en-VN" dirty="0"/>
              <a:t>5.1.3. Race condition</a:t>
            </a:r>
          </a:p>
        </p:txBody>
      </p:sp>
      <p:sp>
        <p:nvSpPr>
          <p:cNvPr id="6" name="Text Placeholder 5">
            <a:extLst>
              <a:ext uri="{FF2B5EF4-FFF2-40B4-BE49-F238E27FC236}">
                <a16:creationId xmlns:a16="http://schemas.microsoft.com/office/drawing/2014/main" id="{0448D902-B3B3-0538-1F70-8F316F23F245}"/>
              </a:ext>
            </a:extLst>
          </p:cNvPr>
          <p:cNvSpPr>
            <a:spLocks noGrp="1"/>
          </p:cNvSpPr>
          <p:nvPr>
            <p:ph type="body" sz="quarter" idx="16"/>
          </p:nvPr>
        </p:nvSpPr>
        <p:spPr/>
        <p:txBody>
          <a:bodyPr>
            <a:normAutofit lnSpcReduction="10000"/>
          </a:bodyPr>
          <a:lstStyle/>
          <a:p>
            <a:r>
              <a:rPr lang="en-VN" dirty="0"/>
              <a:t>01.</a:t>
            </a:r>
          </a:p>
        </p:txBody>
      </p:sp>
      <p:sp>
        <p:nvSpPr>
          <p:cNvPr id="8" name="Footer Placeholder 7">
            <a:extLst>
              <a:ext uri="{FF2B5EF4-FFF2-40B4-BE49-F238E27FC236}">
                <a16:creationId xmlns:a16="http://schemas.microsoft.com/office/drawing/2014/main" id="{D24ECB59-50BD-4385-EDD7-087C7EAE651A}"/>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099470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586784"/>
            <a:ext cx="5257800" cy="4590338"/>
          </a:xfrm>
        </p:spPr>
        <p:txBody>
          <a:bodyPr>
            <a:noAutofit/>
          </a:bodyPr>
          <a:lstStyle/>
          <a:p>
            <a:r>
              <a:rPr lang="en-VN" sz="2000" b="1" dirty="0">
                <a:gradFill>
                  <a:gsLst>
                    <a:gs pos="0">
                      <a:srgbClr val="00C6FF"/>
                    </a:gs>
                    <a:gs pos="100000">
                      <a:srgbClr val="0072FF"/>
                    </a:gs>
                  </a:gsLst>
                  <a:lin ang="5400000" scaled="1"/>
                </a:gradFill>
              </a:rPr>
              <a:t>Race condition </a:t>
            </a:r>
            <a:r>
              <a:rPr lang="en-VN" sz="2000" dirty="0"/>
              <a:t>là hiện tượng xảy ra khi các tiến trình cùng truy cập đồng thời vào dữ liệu được chia sẻ. Kết quả cuối cùng sẽ phụ thuộc vào thứ tự thực thi của các tiến trình đang chạy đồng thời với nhau.</a:t>
            </a:r>
          </a:p>
          <a:p>
            <a:r>
              <a:rPr lang="en-VN" sz="2000" dirty="0"/>
              <a:t>Trong bài toán Producer vs. Consumer dữ liệu được chia sẻ là biến count bị tác động đồng thời bởi cả 02 tiến trình Producer và Consumer. Trong bài toán cấp phát PID, dữ liệu được chia sẻ là biến </a:t>
            </a:r>
            <a:r>
              <a:rPr lang="en-VN" sz="2000" dirty="0">
                <a:latin typeface="Courier New" panose="02070309020205020404" pitchFamily="49" charset="0"/>
                <a:cs typeface="Courier New" panose="02070309020205020404" pitchFamily="49" charset="0"/>
              </a:rPr>
              <a:t>next_available_pid</a:t>
            </a:r>
            <a:r>
              <a:rPr lang="en-VN" sz="2000" dirty="0"/>
              <a:t> bị tranh giành bởi tiến trình thực thi đồng thời là P0 và P1.</a:t>
            </a:r>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15</a:t>
            </a:fld>
            <a:endParaRPr lang="en-VN" dirty="0"/>
          </a:p>
        </p:txBody>
      </p:sp>
      <p:sp>
        <p:nvSpPr>
          <p:cNvPr id="6" name="Rectangle 5">
            <a:extLst>
              <a:ext uri="{FF2B5EF4-FFF2-40B4-BE49-F238E27FC236}">
                <a16:creationId xmlns:a16="http://schemas.microsoft.com/office/drawing/2014/main" id="{637579BC-2D5F-31C6-911D-211C55205CBB}"/>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 name="Graphic 8" descr="Web design with solid fill">
            <a:extLst>
              <a:ext uri="{FF2B5EF4-FFF2-40B4-BE49-F238E27FC236}">
                <a16:creationId xmlns:a16="http://schemas.microsoft.com/office/drawing/2014/main" id="{691FB882-CCBC-225C-6493-FAD065314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10" name="Graphic 9" descr="Web design with solid fill">
            <a:extLst>
              <a:ext uri="{FF2B5EF4-FFF2-40B4-BE49-F238E27FC236}">
                <a16:creationId xmlns:a16="http://schemas.microsoft.com/office/drawing/2014/main" id="{47A50105-229C-7277-4524-49D0BB5EC8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1" name="Rectangle 10">
            <a:extLst>
              <a:ext uri="{FF2B5EF4-FFF2-40B4-BE49-F238E27FC236}">
                <a16:creationId xmlns:a16="http://schemas.microsoft.com/office/drawing/2014/main" id="{636496A6-2A73-CA9F-A16F-4951F59404A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5" name="Connector: Elbow 14">
            <a:extLst>
              <a:ext uri="{FF2B5EF4-FFF2-40B4-BE49-F238E27FC236}">
                <a16:creationId xmlns:a16="http://schemas.microsoft.com/office/drawing/2014/main" id="{45959EA7-10B8-0969-EEB4-C08EDB5E5939}"/>
              </a:ext>
            </a:extLst>
          </p:cNvPr>
          <p:cNvCxnSpPr>
            <a:endCxn id="11"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6C9F39-FA7E-3A3D-2D1E-FA94E0B9FF8E}"/>
              </a:ext>
            </a:extLst>
          </p:cNvPr>
          <p:cNvCxnSpPr>
            <a:stCxn id="10" idx="1"/>
            <a:endCxn id="11"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00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788160"/>
            <a:ext cx="5257800" cy="4388803"/>
          </a:xfrm>
        </p:spPr>
        <p:txBody>
          <a:bodyPr>
            <a:normAutofit/>
          </a:bodyPr>
          <a:lstStyle/>
          <a:p>
            <a:r>
              <a:rPr lang="en-VN" sz="2000" b="1" dirty="0">
                <a:gradFill>
                  <a:gsLst>
                    <a:gs pos="0">
                      <a:srgbClr val="00C6FF"/>
                    </a:gs>
                    <a:gs pos="100000">
                      <a:srgbClr val="0072FF"/>
                    </a:gs>
                  </a:gsLst>
                  <a:lin ang="5400000" scaled="1"/>
                </a:gradFill>
              </a:rPr>
              <a:t>Race condition có thể dẫn đến việc dữ liệu bị sai và không nhất quán (inconsistency).</a:t>
            </a:r>
          </a:p>
          <a:p>
            <a:r>
              <a:rPr lang="vi-VN" sz="2000" dirty="0"/>
              <a:t>Để dữ liệu chia sẻ được nhất quán, cần bảo đảm sao cho tại mỗi thời điểm chỉ có một tiến trình được thao tác lên dữ liệu chia sẻ. Do đó, cần có cơ chế đồng bộ hoạt động của các tiến trình này.</a:t>
            </a:r>
            <a:endParaRPr lang="en-VN" sz="2000" dirty="0"/>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16</a:t>
            </a:fld>
            <a:endParaRPr lang="en-VN" dirty="0"/>
          </a:p>
        </p:txBody>
      </p:sp>
      <p:sp>
        <p:nvSpPr>
          <p:cNvPr id="6" name="Rectangle 5">
            <a:extLst>
              <a:ext uri="{FF2B5EF4-FFF2-40B4-BE49-F238E27FC236}">
                <a16:creationId xmlns:a16="http://schemas.microsoft.com/office/drawing/2014/main" id="{5F4B647B-4979-BE8E-C74F-3370A1820BF1}"/>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Graphic 7" descr="Web design with solid fill">
            <a:extLst>
              <a:ext uri="{FF2B5EF4-FFF2-40B4-BE49-F238E27FC236}">
                <a16:creationId xmlns:a16="http://schemas.microsoft.com/office/drawing/2014/main" id="{7AFC46DD-38C7-654E-B122-F0A9DE7A9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9" name="Graphic 8" descr="Web design with solid fill">
            <a:extLst>
              <a:ext uri="{FF2B5EF4-FFF2-40B4-BE49-F238E27FC236}">
                <a16:creationId xmlns:a16="http://schemas.microsoft.com/office/drawing/2014/main" id="{31869F53-99F1-CF4F-34EB-1610891B8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0" name="Rectangle 9">
            <a:extLst>
              <a:ext uri="{FF2B5EF4-FFF2-40B4-BE49-F238E27FC236}">
                <a16:creationId xmlns:a16="http://schemas.microsoft.com/office/drawing/2014/main" id="{4A939DC4-C86D-D83B-C524-BEE4BC5CF58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1" name="Connector: Elbow 10">
            <a:extLst>
              <a:ext uri="{FF2B5EF4-FFF2-40B4-BE49-F238E27FC236}">
                <a16:creationId xmlns:a16="http://schemas.microsoft.com/office/drawing/2014/main" id="{7F32325D-99A3-17A2-5063-A5596F061BBF}"/>
              </a:ext>
            </a:extLst>
          </p:cNvPr>
          <p:cNvCxnSpPr>
            <a:endCxn id="10"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0B6BF0F-D257-CC11-2BF9-BF37E7862CC3}"/>
              </a:ext>
            </a:extLst>
          </p:cNvPr>
          <p:cNvCxnSpPr>
            <a:stCxn id="9" idx="1"/>
            <a:endCxn id="10"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90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17</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997849"/>
            <a:ext cx="9563342" cy="981834"/>
          </a:xfrm>
        </p:spPr>
        <p:txBody>
          <a:bodyPr>
            <a:normAutofit/>
          </a:bodyPr>
          <a:lstStyle/>
          <a:p>
            <a:r>
              <a:rPr lang="en-VN" dirty="0"/>
              <a:t>VẤN ĐỀ VÙNG TRANH CHẤP</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374373"/>
            <a:ext cx="7147030" cy="916698"/>
          </a:xfrm>
        </p:spPr>
        <p:txBody>
          <a:bodyPr/>
          <a:lstStyle/>
          <a:p>
            <a:r>
              <a:rPr lang="en-VN" dirty="0"/>
              <a:t>Vùng tranh chấp (hay còn gọi là critical section) là vùng code mà ở đó các tiến trình thực hiện tác động lên dữ liệu được chia sẻ.</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02.</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217419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0"/>
            <a:ext cx="10515600" cy="3665583"/>
          </a:xfrm>
        </p:spPr>
        <p:txBody>
          <a:bodyPr>
            <a:normAutofit/>
          </a:bodyPr>
          <a:lstStyle/>
          <a:p>
            <a:r>
              <a:rPr lang="en-VN" sz="2200" dirty="0"/>
              <a:t>Xem xét một hệ thống có n tiến trình {P</a:t>
            </a:r>
            <a:r>
              <a:rPr lang="en-VN" sz="2200" baseline="-25000" dirty="0"/>
              <a:t>0</a:t>
            </a:r>
            <a:r>
              <a:rPr lang="en-VN" sz="2200" dirty="0"/>
              <a:t>, P</a:t>
            </a:r>
            <a:r>
              <a:rPr lang="en-VN" sz="2200" baseline="-25000" dirty="0"/>
              <a:t>1</a:t>
            </a:r>
            <a:r>
              <a:rPr lang="en-VN" sz="2200" dirty="0"/>
              <a:t>, . . . , P</a:t>
            </a:r>
            <a:r>
              <a:rPr lang="en-VN" sz="2200" baseline="-25000" dirty="0"/>
              <a:t>n-1</a:t>
            </a:r>
            <a:r>
              <a:rPr lang="en-VN" sz="2200" dirty="0"/>
              <a:t>}</a:t>
            </a:r>
          </a:p>
          <a:p>
            <a:r>
              <a:rPr lang="en-VN" sz="2200" dirty="0"/>
              <a:t>Mỗi tiến trình có một </a:t>
            </a:r>
            <a:r>
              <a:rPr lang="en-VN" sz="2200" b="1" dirty="0">
                <a:gradFill>
                  <a:gsLst>
                    <a:gs pos="1000">
                      <a:srgbClr val="00C6FF"/>
                    </a:gs>
                    <a:gs pos="100000">
                      <a:srgbClr val="0072FF"/>
                    </a:gs>
                  </a:gsLst>
                  <a:lin ang="5400000" scaled="1"/>
                </a:gradFill>
              </a:rPr>
              <a:t>vùng tranh chấp </a:t>
            </a:r>
            <a:r>
              <a:rPr lang="en-VN" sz="2200" dirty="0"/>
              <a:t>là một </a:t>
            </a:r>
            <a:r>
              <a:rPr lang="en-VN" sz="2200" b="1" dirty="0"/>
              <a:t>đoạn code</a:t>
            </a:r>
            <a:r>
              <a:rPr lang="en-VN" sz="2200" dirty="0"/>
              <a:t>:</a:t>
            </a:r>
          </a:p>
          <a:p>
            <a:pPr lvl="1"/>
            <a:r>
              <a:rPr lang="en-VN" sz="2200" dirty="0"/>
              <a:t>Thực hiện việc thay đổi giá trị của dữ liệu được chia sẻ (có thể là các biến, bảng dữ liệu, file,...)</a:t>
            </a:r>
          </a:p>
          <a:p>
            <a:pPr lvl="1"/>
            <a:r>
              <a:rPr lang="en-VN" sz="2200" dirty="0"/>
              <a:t>Khi một tiến trình đang thực hiện vùng tranh chấp của mình thì các tiến trình khác </a:t>
            </a:r>
            <a:r>
              <a:rPr lang="en-VN" sz="2200" b="1" dirty="0"/>
              <a:t>KHÔNG</a:t>
            </a:r>
            <a:r>
              <a:rPr lang="en-VN" sz="2200" dirty="0"/>
              <a:t> được thực hiện vùng tranh chấp của chúng.</a:t>
            </a:r>
          </a:p>
          <a:p>
            <a:r>
              <a:rPr lang="en-VN" sz="2200" dirty="0"/>
              <a:t>Vấn đề vùng tranh chấp chính là thiết kế cách thức xử lý các vấn đề trên.</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18</a:t>
            </a:fld>
            <a:endParaRPr lang="en-VN" dirty="0"/>
          </a:p>
        </p:txBody>
      </p:sp>
    </p:spTree>
    <p:extLst>
      <p:ext uri="{BB962C8B-B14F-4D97-AF65-F5344CB8AC3E}">
        <p14:creationId xmlns:p14="http://schemas.microsoft.com/office/powerpoint/2010/main" val="1915341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1"/>
            <a:ext cx="4511125" cy="3198778"/>
          </a:xfrm>
        </p:spPr>
        <p:txBody>
          <a:bodyPr>
            <a:normAutofit fontScale="92500" lnSpcReduction="20000"/>
          </a:bodyPr>
          <a:lstStyle/>
          <a:p>
            <a:pPr marL="0" indent="0" algn="just">
              <a:buNone/>
            </a:pPr>
            <a:r>
              <a:rPr lang="en-VN" sz="2400" dirty="0"/>
              <a:t>Mỗi tiến trình phải yêu cầu để được phép tiến vào vùng tranh chấp của mình thông qua </a:t>
            </a:r>
            <a:r>
              <a:rPr lang="en-VN" sz="2400" dirty="0">
                <a:latin typeface="Courier New" panose="02070309020205020404" pitchFamily="49" charset="0"/>
                <a:cs typeface="Courier New" panose="02070309020205020404" pitchFamily="49" charset="0"/>
              </a:rPr>
              <a:t>entry section</a:t>
            </a:r>
            <a:r>
              <a:rPr lang="en-VN" sz="2400" dirty="0"/>
              <a:t>, sau đó thực thi vùng tranh chấp – </a:t>
            </a:r>
            <a:r>
              <a:rPr lang="en-VN" sz="2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r>
              <a:rPr lang="en-VN" sz="2400" b="1" dirty="0">
                <a:gradFill>
                  <a:gsLst>
                    <a:gs pos="0">
                      <a:srgbClr val="00C6FF"/>
                    </a:gs>
                    <a:gs pos="100000">
                      <a:srgbClr val="0072FF"/>
                    </a:gs>
                  </a:gsLst>
                  <a:lin ang="5400000" scaled="1"/>
                </a:gradFill>
              </a:rPr>
              <a:t> </a:t>
            </a:r>
            <a:r>
              <a:rPr lang="en-VN" sz="2400" dirty="0"/>
              <a:t>- rồi tiến đến </a:t>
            </a:r>
            <a:r>
              <a:rPr lang="en-VN" sz="2400" dirty="0">
                <a:latin typeface="Courier New" panose="02070309020205020404" pitchFamily="49" charset="0"/>
                <a:cs typeface="Courier New" panose="02070309020205020404" pitchFamily="49" charset="0"/>
              </a:rPr>
              <a:t>exit section</a:t>
            </a:r>
            <a:r>
              <a:rPr lang="en-VN" sz="2400" dirty="0"/>
              <a:t>, và sau cùng là thực thi </a:t>
            </a:r>
            <a:r>
              <a:rPr lang="en-VN" sz="2400" dirty="0">
                <a:latin typeface="Courier New" panose="02070309020205020404" pitchFamily="49" charset="0"/>
                <a:cs typeface="Courier New" panose="02070309020205020404" pitchFamily="49" charset="0"/>
              </a:rPr>
              <a:t>remainder section</a:t>
            </a:r>
            <a:r>
              <a:rPr lang="en-VN" sz="2400" dirty="0"/>
              <a:t>.</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19</a:t>
            </a:fld>
            <a:endParaRPr lang="en-VN" dirty="0"/>
          </a:p>
        </p:txBody>
      </p:sp>
      <p:sp>
        <p:nvSpPr>
          <p:cNvPr id="7" name="TextBox 6">
            <a:extLst>
              <a:ext uri="{FF2B5EF4-FFF2-40B4-BE49-F238E27FC236}">
                <a16:creationId xmlns:a16="http://schemas.microsoft.com/office/drawing/2014/main" id="{E1001690-561A-46CB-B371-A0CC499BC191}"/>
              </a:ext>
            </a:extLst>
          </p:cNvPr>
          <p:cNvSpPr txBox="1"/>
          <p:nvPr/>
        </p:nvSpPr>
        <p:spPr>
          <a:xfrm>
            <a:off x="6127333" y="1997839"/>
            <a:ext cx="4511125" cy="2585323"/>
          </a:xfrm>
          <a:prstGeom prst="roundRect">
            <a:avLst>
              <a:gd name="adj" fmla="val 1181"/>
            </a:avLst>
          </a:prstGeom>
          <a:noFill/>
          <a:ln>
            <a:gradFill>
              <a:gsLst>
                <a:gs pos="1000">
                  <a:srgbClr val="00C6FF"/>
                </a:gs>
                <a:gs pos="100000">
                  <a:srgbClr val="0072FF"/>
                </a:gs>
              </a:gsLst>
              <a:lin ang="5400000" scaled="1"/>
            </a:gradFill>
          </a:ln>
        </p:spPr>
        <p:txBody>
          <a:bodyPr wrap="square" rtlCol="0">
            <a:spAutoFit/>
          </a:bodyPr>
          <a:lstStyle/>
          <a:p>
            <a:pPr algn="l"/>
            <a:r>
              <a:rPr lang="en-US" dirty="0">
                <a:latin typeface="Courier New" panose="02070309020205020404" pitchFamily="49" charset="0"/>
                <a:cs typeface="Courier New" panose="02070309020205020404" pitchFamily="49" charset="0"/>
              </a:rPr>
              <a:t>w</a:t>
            </a:r>
            <a:r>
              <a:rPr lang="en-VN" dirty="0">
                <a:latin typeface="Courier New" panose="02070309020205020404" pitchFamily="49" charset="0"/>
                <a:cs typeface="Courier New" panose="02070309020205020404" pitchFamily="49" charset="0"/>
              </a:rPr>
              <a:t>hile(1){</a:t>
            </a:r>
          </a:p>
          <a:p>
            <a:pPr algn="l"/>
            <a:r>
              <a:rPr lang="en-VN" dirty="0">
                <a:latin typeface="Courier New" panose="02070309020205020404" pitchFamily="49" charset="0"/>
                <a:cs typeface="Courier New" panose="02070309020205020404" pitchFamily="49" charset="0"/>
              </a:rPr>
              <a:t>	entry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exit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remainder section</a:t>
            </a:r>
          </a:p>
          <a:p>
            <a:pPr algn="l"/>
            <a:r>
              <a:rPr lang="en-VN"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506211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EF0D46-D754-3CE1-AE63-D6E33190A7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9C29A8F0-DC1B-7F09-CCE5-E4E700FBD836}"/>
              </a:ext>
            </a:extLst>
          </p:cNvPr>
          <p:cNvSpPr>
            <a:spLocks noGrp="1"/>
          </p:cNvSpPr>
          <p:nvPr>
            <p:ph type="sldNum" sz="quarter" idx="12"/>
          </p:nvPr>
        </p:nvSpPr>
        <p:spPr/>
        <p:txBody>
          <a:bodyPr/>
          <a:lstStyle/>
          <a:p>
            <a:fld id="{D8B0B3AC-44A8-D142-AAF6-9A453466E1A4}" type="slidenum">
              <a:rPr lang="en-VN" smtClean="0"/>
              <a:pPr/>
              <a:t>2</a:t>
            </a:fld>
            <a:endParaRPr lang="en-VN" dirty="0"/>
          </a:p>
        </p:txBody>
      </p:sp>
      <p:sp>
        <p:nvSpPr>
          <p:cNvPr id="3" name="Content Placeholder 2">
            <a:extLst>
              <a:ext uri="{FF2B5EF4-FFF2-40B4-BE49-F238E27FC236}">
                <a16:creationId xmlns:a16="http://schemas.microsoft.com/office/drawing/2014/main" id="{F1B9001B-366E-03C8-58D1-028271D464BE}"/>
              </a:ext>
            </a:extLst>
          </p:cNvPr>
          <p:cNvSpPr>
            <a:spLocks noGrp="1"/>
          </p:cNvSpPr>
          <p:nvPr>
            <p:ph type="body" sz="quarter" idx="13"/>
          </p:nvPr>
        </p:nvSpPr>
        <p:spPr/>
        <p:txBody>
          <a:bodyPr>
            <a:normAutofit fontScale="92500" lnSpcReduction="10000"/>
          </a:bodyPr>
          <a:lstStyle/>
          <a:p>
            <a:r>
              <a:rPr lang="vi-VN" sz="2400" dirty="0"/>
              <a:t>Trình bày được </a:t>
            </a:r>
            <a:r>
              <a:rPr lang="en-VN" sz="2400" dirty="0"/>
              <a:t>khái niệm race condition và mô tả được vấn đề vùng tranh chấp</a:t>
            </a:r>
          </a:p>
          <a:p>
            <a:r>
              <a:rPr lang="en-VN" sz="2400" dirty="0"/>
              <a:t>Mô tả được các yêu cầu dành cho lời giải của bài toán vùng tranh chấp</a:t>
            </a:r>
          </a:p>
          <a:p>
            <a:r>
              <a:rPr lang="en-VN" sz="2400" dirty="0"/>
              <a:t>Liệt kê được các giải pháp đồng bộ </a:t>
            </a:r>
            <a:r>
              <a:rPr lang="en-US" sz="2400" dirty="0" err="1"/>
              <a:t>sử</a:t>
            </a:r>
            <a:r>
              <a:rPr lang="en-US" sz="2400" dirty="0"/>
              <a:t> </a:t>
            </a:r>
            <a:r>
              <a:rPr lang="en-US" sz="2400" dirty="0" err="1"/>
              <a:t>dụng</a:t>
            </a:r>
            <a:r>
              <a:rPr lang="en-US" sz="2400" dirty="0"/>
              <a:t> </a:t>
            </a:r>
            <a:r>
              <a:rPr lang="en-VN" sz="2400" dirty="0"/>
              <a:t>phần mềm và vấn đề của chúng</a:t>
            </a:r>
          </a:p>
          <a:p>
            <a:r>
              <a:rPr lang="en-VN" sz="2400" dirty="0"/>
              <a:t>Trình bày được giải pháp đồng bộ dựa trên phần cứng bao gồm </a:t>
            </a:r>
            <a:r>
              <a:rPr lang="en-VN" sz="2400" dirty="0">
                <a:latin typeface="Courier New" panose="02070309020205020404" pitchFamily="49" charset="0"/>
                <a:cs typeface="Courier New" panose="02070309020205020404" pitchFamily="49" charset="0"/>
              </a:rPr>
              <a:t>test_and_set</a:t>
            </a:r>
            <a:r>
              <a:rPr lang="en-VN" sz="2400" dirty="0"/>
              <a:t>, </a:t>
            </a:r>
            <a:r>
              <a:rPr lang="en-VN" sz="2400" dirty="0">
                <a:latin typeface="Courier New" panose="02070309020205020404" pitchFamily="49" charset="0"/>
                <a:cs typeface="Courier New" panose="02070309020205020404" pitchFamily="49" charset="0"/>
              </a:rPr>
              <a:t>compare_and_swap</a:t>
            </a:r>
            <a:r>
              <a:rPr lang="en-VN" sz="2400" dirty="0"/>
              <a:t>, và biến đơn nguyên</a:t>
            </a:r>
            <a:endParaRPr lang="en-US" sz="2400" dirty="0"/>
          </a:p>
          <a:p>
            <a:r>
              <a:rPr lang="en-US" sz="2400" dirty="0" err="1"/>
              <a:t>Diễn</a:t>
            </a:r>
            <a:r>
              <a:rPr lang="en-US" sz="2400" dirty="0"/>
              <a:t> </a:t>
            </a:r>
            <a:r>
              <a:rPr lang="en-US" sz="2400" dirty="0" err="1"/>
              <a:t>tả</a:t>
            </a:r>
            <a:r>
              <a:rPr lang="en-US" sz="2400" dirty="0"/>
              <a:t> </a:t>
            </a:r>
            <a:r>
              <a:rPr lang="en-US" sz="2400" dirty="0" err="1"/>
              <a:t>được</a:t>
            </a:r>
            <a:r>
              <a:rPr lang="en-US" sz="2400" dirty="0"/>
              <a:t> </a:t>
            </a:r>
            <a:r>
              <a:rPr lang="en-US" sz="2400" dirty="0" err="1"/>
              <a:t>cơ</a:t>
            </a:r>
            <a:r>
              <a:rPr lang="en-US" sz="2400" dirty="0"/>
              <a:t> </a:t>
            </a:r>
            <a:r>
              <a:rPr lang="en-US" sz="2400" dirty="0" err="1"/>
              <a:t>chế</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mutex lock </a:t>
            </a:r>
            <a:r>
              <a:rPr lang="en-US" sz="2400" dirty="0" err="1"/>
              <a:t>trong</a:t>
            </a:r>
            <a:r>
              <a:rPr lang="en-US" sz="2400" dirty="0"/>
              <a:t> </a:t>
            </a:r>
            <a:r>
              <a:rPr lang="en-US" sz="2400" dirty="0" err="1"/>
              <a:t>việc</a:t>
            </a:r>
            <a:r>
              <a:rPr lang="en-US" sz="2400" dirty="0"/>
              <a:t> </a:t>
            </a:r>
            <a:r>
              <a:rPr lang="en-US" sz="2400" dirty="0" err="1"/>
              <a:t>giải</a:t>
            </a:r>
            <a:r>
              <a:rPr lang="en-US" sz="2400" dirty="0"/>
              <a:t> </a:t>
            </a:r>
            <a:r>
              <a:rPr lang="en-US" sz="2400" dirty="0" err="1"/>
              <a:t>quyết</a:t>
            </a:r>
            <a:r>
              <a:rPr lang="en-US" sz="2400" dirty="0"/>
              <a:t> </a:t>
            </a:r>
            <a:r>
              <a:rPr lang="en-US" sz="2400" dirty="0" err="1"/>
              <a:t>bài</a:t>
            </a:r>
            <a:r>
              <a:rPr lang="en-US" sz="2400" dirty="0"/>
              <a:t> </a:t>
            </a:r>
            <a:r>
              <a:rPr lang="en-US" sz="2400" dirty="0" err="1"/>
              <a:t>toán</a:t>
            </a:r>
            <a:r>
              <a:rPr lang="en-US" sz="2400" dirty="0"/>
              <a:t> </a:t>
            </a:r>
            <a:r>
              <a:rPr lang="en-US" sz="2400" dirty="0" err="1"/>
              <a:t>vùng</a:t>
            </a:r>
            <a:r>
              <a:rPr lang="en-US" sz="2400" dirty="0"/>
              <a:t> </a:t>
            </a:r>
            <a:r>
              <a:rPr lang="en-US" sz="2400" dirty="0" err="1"/>
              <a:t>tranh</a:t>
            </a:r>
            <a:r>
              <a:rPr lang="en-US" sz="2400" dirty="0"/>
              <a:t> </a:t>
            </a:r>
            <a:r>
              <a:rPr lang="en-US" sz="2400" dirty="0" err="1"/>
              <a:t>chấp</a:t>
            </a:r>
            <a:endParaRPr lang="en-US" sz="2400" dirty="0"/>
          </a:p>
        </p:txBody>
      </p:sp>
      <p:sp>
        <p:nvSpPr>
          <p:cNvPr id="7" name="Text Placeholder 6">
            <a:extLst>
              <a:ext uri="{FF2B5EF4-FFF2-40B4-BE49-F238E27FC236}">
                <a16:creationId xmlns:a16="http://schemas.microsoft.com/office/drawing/2014/main" id="{00DC726C-D866-96B3-5DC5-F92C3B0E4606}"/>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1593792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20</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E5AFC8D9-58EA-2FF7-BFD5-F66F9F0626C5}"/>
              </a:ext>
            </a:extLst>
          </p:cNvPr>
          <p:cNvSpPr>
            <a:spLocks noGrp="1"/>
          </p:cNvSpPr>
          <p:nvPr>
            <p:ph type="body" sz="quarter" idx="14"/>
          </p:nvPr>
        </p:nvSpPr>
        <p:spPr/>
        <p:txBody>
          <a:bodyPr>
            <a:normAutofit/>
          </a:bodyPr>
          <a:lstStyle/>
          <a:p>
            <a:r>
              <a:rPr lang="en-US" dirty="0"/>
              <a:t>5.3.1. </a:t>
            </a:r>
            <a:r>
              <a:rPr lang="en-VN" dirty="0"/>
              <a:t>Yêu cầu dành cho lời giải</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p:txBody>
          <a:bodyPr/>
          <a:lstStyle/>
          <a:p>
            <a:r>
              <a:rPr lang="en-VN" dirty="0"/>
              <a:t>Vấn đề vùng tranh chấp là một vấn đề phức tạp, do đó, ta cần có những yêu cầu cụ thể để đảm bảo rằng lời giải cho bài toán này có thể đáp ứng được các tiêu chuẩn như các tiến trình đều phải được thực thi, không bị xảy ra hiện tượng đói, dữ liệu không bị thiếu nhất quán hay không để xảy ra tình trạng deadlock.</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95605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3" name="Content Placeholder 2">
            <a:extLst>
              <a:ext uri="{FF2B5EF4-FFF2-40B4-BE49-F238E27FC236}">
                <a16:creationId xmlns:a16="http://schemas.microsoft.com/office/drawing/2014/main" id="{0C7B64F9-5959-CEE9-4387-73FC629F25E6}"/>
              </a:ext>
            </a:extLst>
          </p:cNvPr>
          <p:cNvSpPr>
            <a:spLocks noGrp="1"/>
          </p:cNvSpPr>
          <p:nvPr>
            <p:ph idx="1"/>
          </p:nvPr>
        </p:nvSpPr>
        <p:spPr/>
        <p:txBody>
          <a:bodyPr>
            <a:normAutofit fontScale="92500"/>
          </a:bodyPr>
          <a:lstStyle/>
          <a:p>
            <a:r>
              <a:rPr lang="en-VN" dirty="0"/>
              <a:t>Lời giải cho bài toán vùng tranh chấp phải đảm bảo 03 yêu cầu sau:</a:t>
            </a:r>
          </a:p>
          <a:p>
            <a:pPr lvl="1"/>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tiến</a:t>
            </a:r>
            <a:r>
              <a:rPr lang="en-US" dirty="0"/>
              <a:t> </a:t>
            </a:r>
            <a:r>
              <a:rPr lang="en-US" dirty="0" err="1"/>
              <a:t>trình</a:t>
            </a:r>
            <a:r>
              <a:rPr lang="vi-VN" dirty="0"/>
              <a:t> P đang thực thi trong vùng tranh chấp (CS) của nó thì không có </a:t>
            </a:r>
            <a:r>
              <a:rPr lang="en-US" dirty="0" err="1"/>
              <a:t>tiến</a:t>
            </a:r>
            <a:r>
              <a:rPr lang="en-US" dirty="0"/>
              <a:t> </a:t>
            </a:r>
            <a:r>
              <a:rPr lang="en-US" dirty="0" err="1"/>
              <a:t>trình</a:t>
            </a:r>
            <a:r>
              <a:rPr lang="vi-VN" dirty="0"/>
              <a:t> Q nào khác đang thực thi trong CS của Q.</a:t>
            </a:r>
          </a:p>
          <a:p>
            <a:pPr lvl="1"/>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en-VN" dirty="0"/>
          </a:p>
          <a:p>
            <a:pPr lvl="1"/>
            <a:r>
              <a:rPr lang="en-US" dirty="0"/>
              <a:t>(3) </a:t>
            </a:r>
            <a:r>
              <a:rPr lang="en-US" b="1" dirty="0">
                <a:gradFill>
                  <a:gsLst>
                    <a:gs pos="1000">
                      <a:srgbClr val="00C6FF"/>
                    </a:gs>
                    <a:gs pos="100000">
                      <a:srgbClr val="0072FF"/>
                    </a:gs>
                  </a:gsLst>
                  <a:lin ang="5400000" scaled="1"/>
                </a:gradFill>
              </a:rPr>
              <a:t>Bounded waiting </a:t>
            </a:r>
            <a:r>
              <a:rPr lang="en-US" dirty="0"/>
              <a:t>(</a:t>
            </a:r>
            <a:r>
              <a:rPr lang="en-US" dirty="0" err="1"/>
              <a:t>chờ</a:t>
            </a:r>
            <a:r>
              <a:rPr lang="en-US" dirty="0"/>
              <a:t> </a:t>
            </a:r>
            <a:r>
              <a:rPr lang="en-US" dirty="0" err="1"/>
              <a:t>đợi</a:t>
            </a:r>
            <a:r>
              <a:rPr lang="en-US" dirty="0"/>
              <a:t> </a:t>
            </a:r>
            <a:r>
              <a:rPr lang="en-US" dirty="0" err="1"/>
              <a:t>giới</a:t>
            </a:r>
            <a:r>
              <a:rPr lang="en-US" dirty="0"/>
              <a:t> </a:t>
            </a:r>
            <a:r>
              <a:rPr lang="en-US" dirty="0" err="1"/>
              <a:t>hạn</a:t>
            </a:r>
            <a:r>
              <a:rPr lang="en-US" dirty="0"/>
              <a:t>): </a:t>
            </a:r>
            <a:r>
              <a:rPr lang="en-US" dirty="0" err="1"/>
              <a:t>Mỗi</a:t>
            </a:r>
            <a:r>
              <a:rPr lang="en-US" dirty="0"/>
              <a:t> </a:t>
            </a:r>
            <a:r>
              <a:rPr lang="en-US" dirty="0" err="1"/>
              <a:t>tiến</a:t>
            </a:r>
            <a:r>
              <a:rPr lang="en-US" dirty="0"/>
              <a:t> </a:t>
            </a:r>
            <a:r>
              <a:rPr lang="en-US" dirty="0" err="1"/>
              <a:t>trình</a:t>
            </a:r>
            <a:r>
              <a:rPr lang="en-US" dirty="0"/>
              <a:t> chỉ </a:t>
            </a:r>
            <a:r>
              <a:rPr lang="en-US" dirty="0" err="1"/>
              <a:t>phải</a:t>
            </a:r>
            <a:r>
              <a:rPr lang="en-US" dirty="0"/>
              <a:t> </a:t>
            </a:r>
            <a:r>
              <a:rPr lang="en-US" dirty="0" err="1"/>
              <a:t>chờ</a:t>
            </a:r>
            <a:r>
              <a:rPr lang="en-US" dirty="0"/>
              <a:t> </a:t>
            </a:r>
            <a:r>
              <a:rPr lang="en-US" dirty="0" err="1"/>
              <a:t>đê</a:t>
            </a:r>
            <a:r>
              <a:rPr lang="en-US" dirty="0"/>
              <a:t>̉ </a:t>
            </a:r>
            <a:r>
              <a:rPr lang="en-US" dirty="0" err="1"/>
              <a:t>được</a:t>
            </a:r>
            <a:r>
              <a:rPr lang="en-US" dirty="0"/>
              <a:t> </a:t>
            </a:r>
            <a:r>
              <a:rPr lang="en-US" dirty="0" err="1"/>
              <a:t>vào</a:t>
            </a:r>
            <a:r>
              <a:rPr lang="en-US" dirty="0"/>
              <a:t> </a:t>
            </a:r>
            <a:r>
              <a:rPr lang="en-US" dirty="0" err="1"/>
              <a:t>vùng</a:t>
            </a:r>
            <a:r>
              <a:rPr lang="en-US" dirty="0"/>
              <a:t> </a:t>
            </a:r>
            <a:r>
              <a:rPr lang="en-US" dirty="0" err="1"/>
              <a:t>tranh</a:t>
            </a:r>
            <a:r>
              <a:rPr lang="en-US" dirty="0"/>
              <a:t> </a:t>
            </a:r>
            <a:r>
              <a:rPr lang="en-US" dirty="0" err="1"/>
              <a:t>chấp</a:t>
            </a:r>
            <a:r>
              <a:rPr lang="en-US" dirty="0"/>
              <a:t> </a:t>
            </a:r>
            <a:r>
              <a:rPr lang="en-US" dirty="0" err="1"/>
              <a:t>trong</a:t>
            </a:r>
            <a:r>
              <a:rPr lang="en-US" dirty="0"/>
              <a:t> </a:t>
            </a:r>
            <a:r>
              <a:rPr lang="en-US" dirty="0" err="1"/>
              <a:t>một</a:t>
            </a:r>
            <a:r>
              <a:rPr lang="en-US" dirty="0"/>
              <a:t> </a:t>
            </a:r>
            <a:r>
              <a:rPr lang="en-US" dirty="0" err="1"/>
              <a:t>khoảng</a:t>
            </a:r>
            <a:r>
              <a:rPr lang="en-US" dirty="0"/>
              <a:t> </a:t>
            </a:r>
            <a:r>
              <a:rPr lang="en-US" dirty="0" err="1"/>
              <a:t>thời</a:t>
            </a:r>
            <a:r>
              <a:rPr lang="en-US" dirty="0"/>
              <a:t> </a:t>
            </a:r>
            <a:r>
              <a:rPr lang="en-US" dirty="0" err="1"/>
              <a:t>gian</a:t>
            </a:r>
            <a:r>
              <a:rPr lang="en-US" dirty="0"/>
              <a:t> có </a:t>
            </a:r>
            <a:r>
              <a:rPr lang="en-US" dirty="0" err="1"/>
              <a:t>hạn</a:t>
            </a:r>
            <a:r>
              <a:rPr lang="en-US" dirty="0"/>
              <a:t> </a:t>
            </a:r>
            <a:r>
              <a:rPr lang="en-US" dirty="0" err="1"/>
              <a:t>định</a:t>
            </a:r>
            <a:r>
              <a:rPr lang="en-US" dirty="0"/>
              <a:t> </a:t>
            </a:r>
            <a:r>
              <a:rPr lang="en-US" dirty="0" err="1"/>
              <a:t>nào</a:t>
            </a:r>
            <a:r>
              <a:rPr lang="en-US" dirty="0"/>
              <a:t> </a:t>
            </a:r>
            <a:r>
              <a:rPr lang="en-US" dirty="0" err="1"/>
              <a:t>đó</a:t>
            </a:r>
            <a:r>
              <a:rPr lang="en-US" dirty="0"/>
              <a:t>. </a:t>
            </a:r>
            <a:r>
              <a:rPr lang="en-US" dirty="0" err="1"/>
              <a:t>Không</a:t>
            </a:r>
            <a:r>
              <a:rPr lang="en-US" dirty="0"/>
              <a:t> </a:t>
            </a:r>
            <a:r>
              <a:rPr lang="en-US" dirty="0" err="1"/>
              <a:t>xảy</a:t>
            </a:r>
            <a:r>
              <a:rPr lang="en-US" dirty="0"/>
              <a:t> </a:t>
            </a:r>
            <a:r>
              <a:rPr lang="en-US" dirty="0" err="1"/>
              <a:t>ra</a:t>
            </a:r>
            <a:r>
              <a:rPr lang="en-US" dirty="0"/>
              <a:t> </a:t>
            </a:r>
            <a:r>
              <a:rPr lang="en-US" dirty="0" err="1"/>
              <a:t>tình</a:t>
            </a:r>
            <a:r>
              <a:rPr lang="en-US" dirty="0"/>
              <a:t> </a:t>
            </a:r>
            <a:r>
              <a:rPr lang="en-US" dirty="0" err="1"/>
              <a:t>trạng</a:t>
            </a:r>
            <a:r>
              <a:rPr lang="en-US" dirty="0"/>
              <a:t> </a:t>
            </a:r>
            <a:r>
              <a:rPr lang="en-US" dirty="0" err="1"/>
              <a:t>đói</a:t>
            </a:r>
            <a:r>
              <a:rPr lang="en-US" dirty="0"/>
              <a:t> </a:t>
            </a:r>
            <a:r>
              <a:rPr lang="en-US" dirty="0" err="1"/>
              <a:t>tài</a:t>
            </a:r>
            <a:r>
              <a:rPr lang="en-US" dirty="0"/>
              <a:t> </a:t>
            </a:r>
            <a:r>
              <a:rPr lang="en-US" dirty="0" err="1"/>
              <a:t>nguyên</a:t>
            </a:r>
            <a:r>
              <a:rPr lang="en-US" dirty="0"/>
              <a:t> (starvation).</a:t>
            </a:r>
            <a:endParaRPr lang="en-VN" dirty="0"/>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21</a:t>
            </a:fld>
            <a:endParaRPr lang="en-VN" dirty="0"/>
          </a:p>
        </p:txBody>
      </p:sp>
    </p:spTree>
    <p:extLst>
      <p:ext uri="{BB962C8B-B14F-4D97-AF65-F5344CB8AC3E}">
        <p14:creationId xmlns:p14="http://schemas.microsoft.com/office/powerpoint/2010/main" val="3537483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22</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2"/>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Mutual exclusion</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569085"/>
            <a:ext cx="10515600" cy="801359"/>
          </a:xfrm>
        </p:spPr>
        <p:txBody>
          <a:bodyPr>
            <a:noAutofit/>
          </a:bodyPr>
          <a:lstStyle/>
          <a:p>
            <a:pPr marL="457200" lvl="1" indent="0">
              <a:buNone/>
            </a:pPr>
            <a:r>
              <a:rPr lang="vi-VN" sz="2200" dirty="0"/>
              <a:t>(1) </a:t>
            </a:r>
            <a:r>
              <a:rPr lang="vi-VN" sz="2200" b="1" dirty="0">
                <a:gradFill>
                  <a:gsLst>
                    <a:gs pos="1000">
                      <a:srgbClr val="00C6FF"/>
                    </a:gs>
                    <a:gs pos="100000">
                      <a:srgbClr val="0072FF"/>
                    </a:gs>
                  </a:gsLst>
                  <a:lin ang="5400000" scaled="1"/>
                </a:gradFill>
              </a:rPr>
              <a:t>Mutual exclusion </a:t>
            </a:r>
            <a:r>
              <a:rPr lang="vi-VN" sz="2200" dirty="0"/>
              <a:t>(loại trừ tương hỗ): Khi một </a:t>
            </a:r>
            <a:r>
              <a:rPr lang="en-US" sz="2200" dirty="0" err="1"/>
              <a:t>tiến</a:t>
            </a:r>
            <a:r>
              <a:rPr lang="en-US" sz="2200" dirty="0"/>
              <a:t> </a:t>
            </a:r>
            <a:r>
              <a:rPr lang="en-US" sz="2200" dirty="0" err="1"/>
              <a:t>trình</a:t>
            </a:r>
            <a:r>
              <a:rPr lang="vi-VN" sz="2200" dirty="0"/>
              <a:t> P đang thực thi trong vùng tranh chấp (CS) của nó thì không có </a:t>
            </a:r>
            <a:r>
              <a:rPr lang="en-US" sz="2200" dirty="0" err="1"/>
              <a:t>tiến</a:t>
            </a:r>
            <a:r>
              <a:rPr lang="en-US" sz="2200" dirty="0"/>
              <a:t> </a:t>
            </a:r>
            <a:r>
              <a:rPr lang="en-US" sz="2200" dirty="0" err="1"/>
              <a:t>trình</a:t>
            </a:r>
            <a:r>
              <a:rPr lang="vi-VN" sz="2200" dirty="0"/>
              <a:t> Q nào khác đang thực thi trong CS của Q.</a:t>
            </a:r>
          </a:p>
        </p:txBody>
      </p:sp>
    </p:spTree>
    <p:extLst>
      <p:ext uri="{BB962C8B-B14F-4D97-AF65-F5344CB8AC3E}">
        <p14:creationId xmlns:p14="http://schemas.microsoft.com/office/powerpoint/2010/main" val="26955294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23</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rmAutofit fontScale="92500" lnSpcReduction="20000"/>
          </a:bodyPr>
          <a:lstStyle/>
          <a:p>
            <a:pPr marL="457200" lvl="1" indent="0">
              <a:buNone/>
            </a:pPr>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vi-VN" dirty="0"/>
          </a:p>
        </p:txBody>
      </p:sp>
    </p:spTree>
    <p:extLst>
      <p:ext uri="{BB962C8B-B14F-4D97-AF65-F5344CB8AC3E}">
        <p14:creationId xmlns:p14="http://schemas.microsoft.com/office/powerpoint/2010/main" val="2465675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24</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1496870" y="2996773"/>
            <a:ext cx="5013407" cy="282004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1490703" y="5614216"/>
            <a:ext cx="1300340" cy="202598"/>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rmAutofit fontScale="92500" lnSpcReduction="20000"/>
          </a:bodyPr>
          <a:lstStyle/>
          <a:p>
            <a:pPr marL="457200" lvl="1" indent="0">
              <a:buNone/>
            </a:pPr>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vi-VN" dirty="0"/>
          </a:p>
        </p:txBody>
      </p:sp>
      <p:sp>
        <p:nvSpPr>
          <p:cNvPr id="7" name="TextBox 6">
            <a:extLst>
              <a:ext uri="{FF2B5EF4-FFF2-40B4-BE49-F238E27FC236}">
                <a16:creationId xmlns:a16="http://schemas.microsoft.com/office/drawing/2014/main" id="{2C81307F-DE52-2A99-4744-1346763FBCDE}"/>
              </a:ext>
            </a:extLst>
          </p:cNvPr>
          <p:cNvSpPr txBox="1"/>
          <p:nvPr/>
        </p:nvSpPr>
        <p:spPr>
          <a:xfrm>
            <a:off x="6907946" y="2828835"/>
            <a:ext cx="4557229" cy="1495281"/>
          </a:xfrm>
          <a:prstGeom prst="rect">
            <a:avLst/>
          </a:prstGeom>
          <a:noFill/>
        </p:spPr>
        <p:txBody>
          <a:bodyPr wrap="square" rtlCol="0">
            <a:spAutoFit/>
          </a:bodyPr>
          <a:lstStyle/>
          <a:p>
            <a:pPr algn="l">
              <a:lnSpc>
                <a:spcPct val="130000"/>
              </a:lnSpc>
              <a:spcBef>
                <a:spcPts val="300"/>
              </a:spcBef>
              <a:spcAft>
                <a:spcPts val="300"/>
              </a:spcAft>
            </a:pPr>
            <a:r>
              <a:rPr lang="en-VN" dirty="0">
                <a:latin typeface="Arial" panose="020B0604020202020204" pitchFamily="34" charset="0"/>
                <a:cs typeface="Arial" panose="020B0604020202020204" pitchFamily="34" charset="0"/>
              </a:rPr>
              <a:t>Hiện tượng tiến trình P chờ điều kiện từ tiến trình Q khi tiến trình Q cũng đang chờ điều kiện từ tiến trình P để được vào vùng tranh chấp được gọi là </a:t>
            </a:r>
            <a:r>
              <a:rPr lang="en-VN"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deadlock</a:t>
            </a:r>
            <a:r>
              <a:rPr lang="en-VN" dirty="0">
                <a:latin typeface="Arial" panose="020B0604020202020204" pitchFamily="34" charset="0"/>
                <a:cs typeface="Arial" panose="020B0604020202020204" pitchFamily="34" charset="0"/>
              </a:rPr>
              <a:t>.</a:t>
            </a:r>
          </a:p>
        </p:txBody>
      </p:sp>
      <p:pic>
        <p:nvPicPr>
          <p:cNvPr id="1026" name="Picture 2" descr="Lock it, Block it, but Don't Deadlock it">
            <a:extLst>
              <a:ext uri="{FF2B5EF4-FFF2-40B4-BE49-F238E27FC236}">
                <a16:creationId xmlns:a16="http://schemas.microsoft.com/office/drawing/2014/main" id="{3A4F74DD-ADC9-209E-AA30-1E393C609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58" y="4503658"/>
            <a:ext cx="3399544" cy="195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235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25</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4"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Bounded waiting</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616710"/>
            <a:ext cx="10515600" cy="801359"/>
          </a:xfrm>
        </p:spPr>
        <p:txBody>
          <a:bodyPr>
            <a:noAutofit/>
          </a:bodyPr>
          <a:lstStyle/>
          <a:p>
            <a:pPr marL="457200" lvl="1" indent="0">
              <a:buNone/>
            </a:pPr>
            <a:r>
              <a:rPr lang="en-US" sz="2200" dirty="0"/>
              <a:t>(3) </a:t>
            </a:r>
            <a:r>
              <a:rPr lang="en-US" sz="2200" b="1" dirty="0">
                <a:gradFill>
                  <a:gsLst>
                    <a:gs pos="1000">
                      <a:srgbClr val="00C6FF"/>
                    </a:gs>
                    <a:gs pos="100000">
                      <a:srgbClr val="0072FF"/>
                    </a:gs>
                  </a:gsLst>
                  <a:lin ang="5400000" scaled="1"/>
                </a:gradFill>
              </a:rPr>
              <a:t>Bounded waiting </a:t>
            </a:r>
            <a:r>
              <a:rPr lang="en-US" sz="2200" dirty="0"/>
              <a:t>(</a:t>
            </a:r>
            <a:r>
              <a:rPr lang="en-US" sz="2200" dirty="0" err="1"/>
              <a:t>chờ</a:t>
            </a:r>
            <a:r>
              <a:rPr lang="en-US" sz="2200" dirty="0"/>
              <a:t> </a:t>
            </a:r>
            <a:r>
              <a:rPr lang="en-US" sz="2200" dirty="0" err="1"/>
              <a:t>đợi</a:t>
            </a:r>
            <a:r>
              <a:rPr lang="en-US" sz="2200" dirty="0"/>
              <a:t> </a:t>
            </a:r>
            <a:r>
              <a:rPr lang="en-US" sz="2200" dirty="0" err="1"/>
              <a:t>giới</a:t>
            </a:r>
            <a:r>
              <a:rPr lang="en-US" sz="2200" dirty="0"/>
              <a:t> </a:t>
            </a:r>
            <a:r>
              <a:rPr lang="en-US" sz="2200" dirty="0" err="1"/>
              <a:t>hạn</a:t>
            </a:r>
            <a:r>
              <a:rPr lang="en-US" sz="2200" dirty="0"/>
              <a:t>): </a:t>
            </a:r>
            <a:r>
              <a:rPr lang="en-US" sz="2200" dirty="0" err="1"/>
              <a:t>Mỗi</a:t>
            </a:r>
            <a:r>
              <a:rPr lang="en-US" sz="2200" dirty="0"/>
              <a:t> </a:t>
            </a:r>
            <a:r>
              <a:rPr lang="en-US" sz="2200" dirty="0" err="1"/>
              <a:t>tiến</a:t>
            </a:r>
            <a:r>
              <a:rPr lang="en-US" sz="2200" dirty="0"/>
              <a:t> </a:t>
            </a:r>
            <a:r>
              <a:rPr lang="en-US" sz="2200" dirty="0" err="1"/>
              <a:t>trình</a:t>
            </a:r>
            <a:r>
              <a:rPr lang="en-US" sz="2200" dirty="0"/>
              <a:t> chỉ </a:t>
            </a:r>
            <a:r>
              <a:rPr lang="en-US" sz="2200" dirty="0" err="1"/>
              <a:t>phải</a:t>
            </a:r>
            <a:r>
              <a:rPr lang="en-US" sz="2200" dirty="0"/>
              <a:t> </a:t>
            </a:r>
            <a:r>
              <a:rPr lang="en-US" sz="2200" dirty="0" err="1"/>
              <a:t>chờ</a:t>
            </a:r>
            <a:r>
              <a:rPr lang="en-US" sz="2200" dirty="0"/>
              <a:t> </a:t>
            </a:r>
            <a:r>
              <a:rPr lang="en-US" sz="2200" dirty="0" err="1"/>
              <a:t>đê</a:t>
            </a:r>
            <a:r>
              <a:rPr lang="en-US" sz="2200" dirty="0"/>
              <a:t>̉ </a:t>
            </a:r>
            <a:r>
              <a:rPr lang="en-US" sz="2200" dirty="0" err="1"/>
              <a:t>được</a:t>
            </a:r>
            <a:r>
              <a:rPr lang="en-US" sz="2200" dirty="0"/>
              <a:t> </a:t>
            </a:r>
            <a:r>
              <a:rPr lang="en-US" sz="2200" dirty="0" err="1"/>
              <a:t>vào</a:t>
            </a:r>
            <a:r>
              <a:rPr lang="en-US" sz="2200" dirty="0"/>
              <a:t> </a:t>
            </a:r>
            <a:r>
              <a:rPr lang="en-US" sz="2200" dirty="0" err="1"/>
              <a:t>vùng</a:t>
            </a:r>
            <a:r>
              <a:rPr lang="en-US" sz="2200" dirty="0"/>
              <a:t> </a:t>
            </a:r>
            <a:r>
              <a:rPr lang="en-US" sz="2200" dirty="0" err="1"/>
              <a:t>tranh</a:t>
            </a:r>
            <a:r>
              <a:rPr lang="en-US" sz="2200" dirty="0"/>
              <a:t> </a:t>
            </a:r>
            <a:r>
              <a:rPr lang="en-US" sz="2200" dirty="0" err="1"/>
              <a:t>chấp</a:t>
            </a:r>
            <a:r>
              <a:rPr lang="en-US" sz="2200" dirty="0"/>
              <a:t> </a:t>
            </a:r>
            <a:r>
              <a:rPr lang="en-US" sz="2200" dirty="0" err="1"/>
              <a:t>trong</a:t>
            </a:r>
            <a:r>
              <a:rPr lang="en-US" sz="2200" dirty="0"/>
              <a:t> </a:t>
            </a:r>
            <a:r>
              <a:rPr lang="en-US" sz="2200" dirty="0" err="1"/>
              <a:t>một</a:t>
            </a:r>
            <a:r>
              <a:rPr lang="en-US" sz="2200" dirty="0"/>
              <a:t> </a:t>
            </a:r>
            <a:r>
              <a:rPr lang="en-US" sz="2200" dirty="0" err="1"/>
              <a:t>khoảng</a:t>
            </a:r>
            <a:r>
              <a:rPr lang="en-US" sz="2200" dirty="0"/>
              <a:t> </a:t>
            </a:r>
            <a:r>
              <a:rPr lang="en-US" sz="2200" dirty="0" err="1"/>
              <a:t>thời</a:t>
            </a:r>
            <a:r>
              <a:rPr lang="en-US" sz="2200" dirty="0"/>
              <a:t> </a:t>
            </a:r>
            <a:r>
              <a:rPr lang="en-US" sz="2200" dirty="0" err="1"/>
              <a:t>gian</a:t>
            </a:r>
            <a:r>
              <a:rPr lang="en-US" sz="2200" dirty="0"/>
              <a:t> có </a:t>
            </a:r>
            <a:r>
              <a:rPr lang="en-US" sz="2200" dirty="0" err="1"/>
              <a:t>hạn</a:t>
            </a:r>
            <a:r>
              <a:rPr lang="en-US" sz="2200" dirty="0"/>
              <a:t> </a:t>
            </a:r>
            <a:r>
              <a:rPr lang="en-US" sz="2200" dirty="0" err="1"/>
              <a:t>định</a:t>
            </a:r>
            <a:r>
              <a:rPr lang="en-US" sz="2200" dirty="0"/>
              <a:t> </a:t>
            </a:r>
            <a:r>
              <a:rPr lang="en-US" sz="2200" dirty="0" err="1"/>
              <a:t>nào</a:t>
            </a:r>
            <a:r>
              <a:rPr lang="en-US" sz="2200" dirty="0"/>
              <a:t> </a:t>
            </a:r>
            <a:r>
              <a:rPr lang="en-US" sz="2200" dirty="0" err="1"/>
              <a:t>đó</a:t>
            </a:r>
            <a:r>
              <a:rPr lang="en-US" sz="2200" dirty="0"/>
              <a:t>. </a:t>
            </a:r>
            <a:r>
              <a:rPr lang="en-US" sz="2200" dirty="0" err="1"/>
              <a:t>Không</a:t>
            </a:r>
            <a:r>
              <a:rPr lang="en-US" sz="2200" dirty="0"/>
              <a:t> </a:t>
            </a:r>
            <a:r>
              <a:rPr lang="en-US" sz="2200" dirty="0" err="1"/>
              <a:t>xảy</a:t>
            </a:r>
            <a:r>
              <a:rPr lang="en-US" sz="2200" dirty="0"/>
              <a:t> </a:t>
            </a:r>
            <a:r>
              <a:rPr lang="en-US" sz="2200" dirty="0" err="1"/>
              <a:t>ra</a:t>
            </a:r>
            <a:r>
              <a:rPr lang="en-US" sz="2200" dirty="0"/>
              <a:t> </a:t>
            </a:r>
            <a:r>
              <a:rPr lang="en-US" sz="2200" dirty="0" err="1"/>
              <a:t>tình</a:t>
            </a:r>
            <a:r>
              <a:rPr lang="en-US" sz="2200" dirty="0"/>
              <a:t> </a:t>
            </a:r>
            <a:r>
              <a:rPr lang="en-US" sz="2200" dirty="0" err="1"/>
              <a:t>trạng</a:t>
            </a:r>
            <a:r>
              <a:rPr lang="en-US" sz="2200" dirty="0"/>
              <a:t> </a:t>
            </a:r>
            <a:r>
              <a:rPr lang="en-US" sz="2200" dirty="0" err="1"/>
              <a:t>đói</a:t>
            </a:r>
            <a:r>
              <a:rPr lang="en-US" sz="2200" dirty="0"/>
              <a:t> </a:t>
            </a:r>
            <a:r>
              <a:rPr lang="en-US" sz="2200" dirty="0" err="1"/>
              <a:t>tài</a:t>
            </a:r>
            <a:r>
              <a:rPr lang="en-US" sz="2200" dirty="0"/>
              <a:t> </a:t>
            </a:r>
            <a:r>
              <a:rPr lang="en-US" sz="2200" dirty="0" err="1"/>
              <a:t>nguyên</a:t>
            </a:r>
            <a:r>
              <a:rPr lang="en-US" sz="2200" dirty="0"/>
              <a:t> (starvation).</a:t>
            </a:r>
            <a:endParaRPr lang="vi-VN" sz="2200" dirty="0"/>
          </a:p>
        </p:txBody>
      </p:sp>
    </p:spTree>
    <p:extLst>
      <p:ext uri="{BB962C8B-B14F-4D97-AF65-F5344CB8AC3E}">
        <p14:creationId xmlns:p14="http://schemas.microsoft.com/office/powerpoint/2010/main" val="18252297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5688-2F68-03ED-7C3B-14934F3B89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06B9C2-3B43-FCBD-02ED-7F60B2D6F542}"/>
              </a:ext>
            </a:extLst>
          </p:cNvPr>
          <p:cNvSpPr>
            <a:spLocks noGrp="1"/>
          </p:cNvSpPr>
          <p:nvPr>
            <p:ph type="sldNum" sz="quarter" idx="12"/>
          </p:nvPr>
        </p:nvSpPr>
        <p:spPr/>
        <p:txBody>
          <a:bodyPr/>
          <a:lstStyle/>
          <a:p>
            <a:fld id="{D8B0B3AC-44A8-D142-AAF6-9A453466E1A4}" type="slidenum">
              <a:rPr lang="en-VN" smtClean="0"/>
              <a:pPr/>
              <a:t>26</a:t>
            </a:fld>
            <a:endParaRPr lang="en-VN" dirty="0"/>
          </a:p>
        </p:txBody>
      </p:sp>
      <p:sp>
        <p:nvSpPr>
          <p:cNvPr id="3" name="Text Placeholder 2">
            <a:extLst>
              <a:ext uri="{FF2B5EF4-FFF2-40B4-BE49-F238E27FC236}">
                <a16:creationId xmlns:a16="http://schemas.microsoft.com/office/drawing/2014/main" id="{DD160EBA-D898-7F37-C8CD-25C42D9D80AD}"/>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1681A495-69C4-82FB-296E-DE6E4C9930DF}"/>
              </a:ext>
            </a:extLst>
          </p:cNvPr>
          <p:cNvSpPr>
            <a:spLocks noGrp="1"/>
          </p:cNvSpPr>
          <p:nvPr>
            <p:ph type="body" sz="quarter" idx="14"/>
          </p:nvPr>
        </p:nvSpPr>
        <p:spPr/>
        <p:txBody>
          <a:bodyPr>
            <a:normAutofit/>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VN" dirty="0"/>
          </a:p>
        </p:txBody>
      </p:sp>
      <p:sp>
        <p:nvSpPr>
          <p:cNvPr id="5" name="Text Placeholder 4">
            <a:extLst>
              <a:ext uri="{FF2B5EF4-FFF2-40B4-BE49-F238E27FC236}">
                <a16:creationId xmlns:a16="http://schemas.microsoft.com/office/drawing/2014/main" id="{A056AF45-3AAF-452F-1AF3-69ADDD7CC832}"/>
              </a:ext>
            </a:extLst>
          </p:cNvPr>
          <p:cNvSpPr>
            <a:spLocks noGrp="1"/>
          </p:cNvSpPr>
          <p:nvPr>
            <p:ph type="body" sz="quarter" idx="15"/>
          </p:nvPr>
        </p:nvSpPr>
        <p:spPr/>
        <p:txBody>
          <a:bodyPr/>
          <a:lstStyle/>
          <a:p>
            <a:r>
              <a:rPr lang="en-US" dirty="0" err="1"/>
              <a:t>Có</a:t>
            </a:r>
            <a:r>
              <a:rPr lang="en-US" dirty="0"/>
              <a:t> </a:t>
            </a:r>
            <a:r>
              <a:rPr lang="en-US" dirty="0" err="1"/>
              <a:t>nhiều</a:t>
            </a:r>
            <a:r>
              <a:rPr lang="en-US" dirty="0"/>
              <a:t> </a:t>
            </a:r>
            <a:r>
              <a:rPr lang="en-US" dirty="0" err="1"/>
              <a:t>hướng</a:t>
            </a:r>
            <a:r>
              <a:rPr lang="en-US" dirty="0"/>
              <a:t> </a:t>
            </a:r>
            <a:r>
              <a:rPr lang="en-US" dirty="0" err="1"/>
              <a:t>tiếp</a:t>
            </a:r>
            <a:r>
              <a:rPr lang="en-US" dirty="0"/>
              <a:t> </a:t>
            </a:r>
            <a:r>
              <a:rPr lang="en-US" dirty="0" err="1"/>
              <a:t>cận</a:t>
            </a:r>
            <a:r>
              <a:rPr lang="en-US" dirty="0"/>
              <a:t> </a:t>
            </a:r>
            <a:r>
              <a:rPr lang="en-US" dirty="0" err="1"/>
              <a:t>cho</a:t>
            </a:r>
            <a:r>
              <a:rPr lang="en-US" dirty="0"/>
              <a:t> </a:t>
            </a:r>
            <a:r>
              <a:rPr lang="en-US" dirty="0" err="1"/>
              <a:t>lời</a:t>
            </a:r>
            <a:r>
              <a:rPr lang="en-US" dirty="0"/>
              <a:t> </a:t>
            </a:r>
            <a:r>
              <a:rPr lang="en-US" dirty="0" err="1"/>
              <a:t>giải</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Tùy</a:t>
            </a:r>
            <a:r>
              <a:rPr lang="en-US" dirty="0"/>
              <a:t> </a:t>
            </a:r>
            <a:r>
              <a:rPr lang="en-US" dirty="0" err="1"/>
              <a:t>thuộc</a:t>
            </a:r>
            <a:r>
              <a:rPr lang="en-US" dirty="0"/>
              <a:t> </a:t>
            </a:r>
            <a:r>
              <a:rPr lang="en-US" dirty="0" err="1"/>
              <a:t>vào</a:t>
            </a:r>
            <a:r>
              <a:rPr lang="en-US" dirty="0"/>
              <a:t> </a:t>
            </a:r>
            <a:r>
              <a:rPr lang="en-US" dirty="0" err="1"/>
              <a:t>tiêu</a:t>
            </a:r>
            <a:r>
              <a:rPr lang="en-US" dirty="0"/>
              <a:t> </a:t>
            </a:r>
            <a:r>
              <a:rPr lang="en-US" dirty="0" err="1"/>
              <a:t>chí</a:t>
            </a:r>
            <a:r>
              <a:rPr lang="en-US" dirty="0"/>
              <a:t> </a:t>
            </a:r>
            <a:r>
              <a:rPr lang="en-US" dirty="0" err="1"/>
              <a:t>mà</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phân</a:t>
            </a:r>
            <a:r>
              <a:rPr lang="en-US" dirty="0"/>
              <a:t> </a:t>
            </a:r>
            <a:r>
              <a:rPr lang="en-US" dirty="0" err="1"/>
              <a:t>loại</a:t>
            </a:r>
            <a:r>
              <a:rPr lang="en-US" dirty="0"/>
              <a:t> </a:t>
            </a:r>
            <a:r>
              <a:rPr lang="en-US" dirty="0" err="1"/>
              <a:t>thành</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r>
              <a:rPr lang="en-US" dirty="0" err="1"/>
              <a:t>phần</a:t>
            </a:r>
            <a:r>
              <a:rPr lang="en-US" dirty="0"/>
              <a:t> </a:t>
            </a:r>
            <a:r>
              <a:rPr lang="en-US" dirty="0" err="1"/>
              <a:t>cứng</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đòi</a:t>
            </a:r>
            <a:r>
              <a:rPr lang="en-US" dirty="0"/>
              <a:t> </a:t>
            </a:r>
            <a:r>
              <a:rPr lang="en-US" dirty="0" err="1"/>
              <a:t>hỏi</a:t>
            </a:r>
            <a:r>
              <a:rPr lang="en-US" dirty="0"/>
              <a:t>/</a:t>
            </a:r>
            <a:r>
              <a:rPr lang="en-US" dirty="0" err="1"/>
              <a:t>không</a:t>
            </a:r>
            <a:r>
              <a:rPr lang="en-US" dirty="0"/>
              <a:t> </a:t>
            </a:r>
            <a:r>
              <a:rPr lang="en-US" dirty="0" err="1"/>
              <a:t>đòi</a:t>
            </a:r>
            <a:r>
              <a:rPr lang="en-US" dirty="0"/>
              <a:t> </a:t>
            </a:r>
            <a:r>
              <a:rPr lang="en-US" dirty="0" err="1"/>
              <a:t>hỏi</a:t>
            </a:r>
            <a:r>
              <a:rPr lang="en-US" dirty="0"/>
              <a:t> </a:t>
            </a:r>
            <a:r>
              <a:rPr lang="en-US" dirty="0" err="1"/>
              <a:t>sự</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chờ</a:t>
            </a:r>
            <a:r>
              <a:rPr lang="en-US" dirty="0"/>
              <a:t> </a:t>
            </a:r>
            <a:r>
              <a:rPr lang="en-US" dirty="0" err="1"/>
              <a:t>đợi</a:t>
            </a:r>
            <a:r>
              <a:rPr lang="en-US" dirty="0"/>
              <a:t> </a:t>
            </a:r>
            <a:r>
              <a:rPr lang="en-US" dirty="0" err="1"/>
              <a:t>của</a:t>
            </a:r>
            <a:r>
              <a:rPr lang="en-US" dirty="0"/>
              <a:t> </a:t>
            </a:r>
            <a:r>
              <a:rPr lang="en-US" dirty="0" err="1"/>
              <a:t>tiến</a:t>
            </a:r>
            <a:r>
              <a:rPr lang="en-US" dirty="0"/>
              <a:t> </a:t>
            </a:r>
            <a:r>
              <a:rPr lang="en-US" dirty="0" err="1"/>
              <a:t>trình</a:t>
            </a:r>
            <a:r>
              <a:rPr lang="en-US" dirty="0"/>
              <a:t>,…</a:t>
            </a:r>
            <a:endParaRPr lang="en-VN" dirty="0"/>
          </a:p>
        </p:txBody>
      </p:sp>
      <p:sp>
        <p:nvSpPr>
          <p:cNvPr id="6" name="Text Placeholder 5">
            <a:extLst>
              <a:ext uri="{FF2B5EF4-FFF2-40B4-BE49-F238E27FC236}">
                <a16:creationId xmlns:a16="http://schemas.microsoft.com/office/drawing/2014/main" id="{1C580D89-43D0-CF4D-B7EF-6FE8F2C1ACDE}"/>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37C638B1-0FF4-A7D7-40D7-841ED29B1C2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875193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E6D51-34C4-445D-4FEF-D100FC574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EBC38-4CD6-4D6F-ADE0-214BABF34B3F}"/>
              </a:ext>
            </a:extLst>
          </p:cNvPr>
          <p:cNvSpPr>
            <a:spLocks noGrp="1"/>
          </p:cNvSpPr>
          <p:nvPr>
            <p:ph type="title"/>
          </p:nvPr>
        </p:nvSpPr>
        <p:spPr/>
        <p:txBody>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6" name="Text Placeholder 5">
            <a:extLst>
              <a:ext uri="{FF2B5EF4-FFF2-40B4-BE49-F238E27FC236}">
                <a16:creationId xmlns:a16="http://schemas.microsoft.com/office/drawing/2014/main" id="{50146765-A26E-6540-BCF6-87CF6D20B39D}"/>
              </a:ext>
            </a:extLst>
          </p:cNvPr>
          <p:cNvSpPr>
            <a:spLocks noGrp="1"/>
          </p:cNvSpPr>
          <p:nvPr>
            <p:ph type="body" idx="1"/>
          </p:nvPr>
        </p:nvSpPr>
        <p:spPr>
          <a:xfrm>
            <a:off x="839788" y="1767458"/>
            <a:ext cx="6358572" cy="533782"/>
          </a:xfrm>
          <a:gradFill>
            <a:gsLst>
              <a:gs pos="0">
                <a:srgbClr val="0072FF"/>
              </a:gs>
              <a:gs pos="100000">
                <a:srgbClr val="00C6FF"/>
              </a:gs>
            </a:gsLst>
            <a:lin ang="2700000" scaled="1"/>
          </a:gradFill>
        </p:spPr>
        <p:txBody>
          <a:bodyPr vert="horz" lIns="91440" tIns="45720" rIns="91440" bIns="45720" rtlCol="0" anchor="ctr">
            <a:normAutofit/>
          </a:bodyPr>
          <a:lstStyle/>
          <a:p>
            <a:pPr algn="just"/>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phần</a:t>
            </a:r>
            <a:r>
              <a:rPr lang="en-US" dirty="0">
                <a:solidFill>
                  <a:schemeClr val="bg1"/>
                </a:solidFill>
              </a:rPr>
              <a:t> </a:t>
            </a:r>
            <a:r>
              <a:rPr lang="en-US" dirty="0" err="1">
                <a:solidFill>
                  <a:schemeClr val="bg1"/>
                </a:solidFill>
              </a:rPr>
              <a:t>cứng</a:t>
            </a:r>
            <a:endParaRPr lang="en-US" dirty="0">
              <a:solidFill>
                <a:schemeClr val="bg1"/>
              </a:solidFill>
            </a:endParaRPr>
          </a:p>
        </p:txBody>
      </p:sp>
      <p:sp>
        <p:nvSpPr>
          <p:cNvPr id="7" name="Content Placeholder 6">
            <a:extLst>
              <a:ext uri="{FF2B5EF4-FFF2-40B4-BE49-F238E27FC236}">
                <a16:creationId xmlns:a16="http://schemas.microsoft.com/office/drawing/2014/main" id="{7D0EB0C1-A027-4F74-1374-BE3B57DAFD94}"/>
              </a:ext>
            </a:extLst>
          </p:cNvPr>
          <p:cNvSpPr>
            <a:spLocks noGrp="1"/>
          </p:cNvSpPr>
          <p:nvPr>
            <p:ph sz="half" idx="2"/>
          </p:nvPr>
        </p:nvSpPr>
        <p:spPr>
          <a:xfrm>
            <a:off x="839788" y="3279874"/>
            <a:ext cx="5157787" cy="2730168"/>
          </a:xfrm>
        </p:spPr>
        <p:txBody>
          <a:bodyPr>
            <a:normAutofit/>
          </a:bodyPr>
          <a:lstStyle/>
          <a:p>
            <a:r>
              <a:rPr lang="en-US" sz="2000" dirty="0" err="1"/>
              <a:t>Không</a:t>
            </a:r>
            <a:r>
              <a:rPr lang="en-US" sz="2000" dirty="0"/>
              <a:t> </a:t>
            </a:r>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từ</a:t>
            </a:r>
            <a:r>
              <a:rPr lang="en-US" sz="2000" dirty="0"/>
              <a:t> </a:t>
            </a:r>
            <a:r>
              <a:rPr lang="en-US" sz="2000" dirty="0" err="1"/>
              <a:t>phần</a:t>
            </a:r>
            <a:r>
              <a:rPr lang="en-US" sz="2000" dirty="0"/>
              <a:t> </a:t>
            </a:r>
            <a:r>
              <a:rPr lang="en-US" sz="2000" dirty="0" err="1"/>
              <a:t>cứng</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 </a:t>
            </a:r>
            <a:r>
              <a:rPr lang="en-US" sz="2000" dirty="0" err="1"/>
              <a:t>thực</a:t>
            </a:r>
            <a:r>
              <a:rPr lang="en-US" sz="2000" dirty="0"/>
              <a:t> </a:t>
            </a:r>
            <a:r>
              <a:rPr lang="en-US" sz="2000" dirty="0" err="1"/>
              <a:t>hiện</a:t>
            </a:r>
            <a:r>
              <a:rPr lang="en-US" sz="2000" dirty="0"/>
              <a:t> </a:t>
            </a:r>
            <a:r>
              <a:rPr lang="en-US" sz="2000" dirty="0" err="1"/>
              <a:t>thông</a:t>
            </a:r>
            <a:r>
              <a:rPr lang="en-US" sz="2000" dirty="0"/>
              <a:t> qua </a:t>
            </a:r>
            <a:r>
              <a:rPr lang="en-US" sz="2000" dirty="0" err="1"/>
              <a:t>các</a:t>
            </a:r>
            <a:r>
              <a:rPr lang="en-US" sz="2000" dirty="0"/>
              <a:t> </a:t>
            </a:r>
            <a:r>
              <a:rPr lang="en-US" sz="2000" dirty="0" err="1"/>
              <a:t>kỹ</a:t>
            </a:r>
            <a:r>
              <a:rPr lang="en-US" sz="2000" dirty="0"/>
              <a:t> </a:t>
            </a:r>
            <a:r>
              <a:rPr lang="en-US" sz="2000" dirty="0" err="1"/>
              <a:t>thuật</a:t>
            </a:r>
            <a:r>
              <a:rPr lang="en-US" sz="2000" dirty="0"/>
              <a:t> </a:t>
            </a:r>
            <a:r>
              <a:rPr lang="en-US" sz="2000" dirty="0" err="1"/>
              <a:t>lập</a:t>
            </a:r>
            <a:r>
              <a:rPr lang="en-US" sz="2000" dirty="0"/>
              <a:t> </a:t>
            </a:r>
            <a:r>
              <a:rPr lang="en-US" sz="2000" dirty="0" err="1"/>
              <a:t>trình</a:t>
            </a:r>
            <a:r>
              <a:rPr lang="en-US" sz="2000" dirty="0"/>
              <a:t>.</a:t>
            </a:r>
          </a:p>
          <a:p>
            <a:r>
              <a:rPr lang="en-US" sz="2000" dirty="0" err="1"/>
              <a:t>Ví</a:t>
            </a:r>
            <a:r>
              <a:rPr lang="en-US" sz="2000" dirty="0"/>
              <a:t> </a:t>
            </a:r>
            <a:r>
              <a:rPr lang="en-US" sz="2000" dirty="0" err="1"/>
              <a:t>dụ</a:t>
            </a:r>
            <a:r>
              <a:rPr lang="en-US" sz="2000" dirty="0"/>
              <a:t>: </a:t>
            </a:r>
            <a:r>
              <a:rPr lang="en-US" sz="2000" dirty="0" err="1"/>
              <a:t>giải</a:t>
            </a:r>
            <a:r>
              <a:rPr lang="en-US" sz="2000" dirty="0"/>
              <a:t> </a:t>
            </a:r>
            <a:r>
              <a:rPr lang="en-US" sz="2000" dirty="0" err="1"/>
              <a:t>thuật</a:t>
            </a:r>
            <a:r>
              <a:rPr lang="en-US" sz="2000" dirty="0"/>
              <a:t> Peterson, </a:t>
            </a:r>
            <a:r>
              <a:rPr lang="en-US" sz="2000" dirty="0" err="1"/>
              <a:t>giải</a:t>
            </a:r>
            <a:r>
              <a:rPr lang="en-US" sz="2000" dirty="0"/>
              <a:t> </a:t>
            </a:r>
            <a:r>
              <a:rPr lang="en-US" sz="2000" dirty="0" err="1"/>
              <a:t>thuật</a:t>
            </a:r>
            <a:r>
              <a:rPr lang="en-US" sz="2000" dirty="0"/>
              <a:t> Bakery, </a:t>
            </a:r>
            <a:r>
              <a:rPr lang="en-US" sz="2000" dirty="0" err="1"/>
              <a:t>giải</a:t>
            </a:r>
            <a:r>
              <a:rPr lang="en-US" sz="2000" dirty="0"/>
              <a:t> </a:t>
            </a:r>
            <a:r>
              <a:rPr lang="en-US" sz="2000" dirty="0" err="1"/>
              <a:t>thuật</a:t>
            </a:r>
            <a:r>
              <a:rPr lang="en-US" sz="2000" dirty="0"/>
              <a:t> Dekker.</a:t>
            </a:r>
          </a:p>
        </p:txBody>
      </p:sp>
      <p:sp>
        <p:nvSpPr>
          <p:cNvPr id="9" name="Content Placeholder 8">
            <a:extLst>
              <a:ext uri="{FF2B5EF4-FFF2-40B4-BE49-F238E27FC236}">
                <a16:creationId xmlns:a16="http://schemas.microsoft.com/office/drawing/2014/main" id="{A20FC820-7FE0-0994-E73E-E0637A8C344E}"/>
              </a:ext>
            </a:extLst>
          </p:cNvPr>
          <p:cNvSpPr>
            <a:spLocks noGrp="1"/>
          </p:cNvSpPr>
          <p:nvPr>
            <p:ph sz="quarter" idx="4"/>
          </p:nvPr>
        </p:nvSpPr>
        <p:spPr>
          <a:xfrm>
            <a:off x="6172200" y="3279874"/>
            <a:ext cx="5183188" cy="2730168"/>
          </a:xfrm>
        </p:spPr>
        <p:txBody>
          <a:bodyPr>
            <a:normAutofit/>
          </a:bodyPr>
          <a:lstStyle/>
          <a:p>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của</a:t>
            </a:r>
            <a:r>
              <a:rPr lang="en-US" sz="2000" dirty="0"/>
              <a:t> </a:t>
            </a:r>
            <a:r>
              <a:rPr lang="en-US" sz="2000" dirty="0" err="1"/>
              <a:t>một</a:t>
            </a:r>
            <a:r>
              <a:rPr lang="en-US" sz="2000" dirty="0"/>
              <a:t> </a:t>
            </a:r>
            <a:r>
              <a:rPr lang="en-US" sz="2000" dirty="0" err="1"/>
              <a:t>vài</a:t>
            </a:r>
            <a:r>
              <a:rPr lang="en-US" sz="2000" dirty="0"/>
              <a:t> </a:t>
            </a:r>
            <a:r>
              <a:rPr lang="en-US" sz="2000" dirty="0" err="1"/>
              <a:t>phần</a:t>
            </a:r>
            <a:r>
              <a:rPr lang="en-US" sz="2000" dirty="0"/>
              <a:t> </a:t>
            </a:r>
            <a:r>
              <a:rPr lang="en-US" sz="2000" dirty="0" err="1"/>
              <a:t>cứng</a:t>
            </a:r>
            <a:r>
              <a:rPr lang="en-US" sz="2000" dirty="0"/>
              <a:t> </a:t>
            </a:r>
            <a:r>
              <a:rPr lang="en-US" sz="2000" dirty="0" err="1"/>
              <a:t>đặc</a:t>
            </a:r>
            <a:r>
              <a:rPr lang="en-US" sz="2000" dirty="0"/>
              <a:t> </a:t>
            </a:r>
            <a:r>
              <a:rPr lang="en-US" sz="2000" dirty="0" err="1"/>
              <a:t>biệt</a:t>
            </a:r>
            <a:r>
              <a:rPr lang="en-US" sz="2000" dirty="0"/>
              <a:t>, </a:t>
            </a:r>
            <a:r>
              <a:rPr lang="en-US" sz="2000" dirty="0" err="1"/>
              <a:t>ví</a:t>
            </a:r>
            <a:r>
              <a:rPr lang="en-US" sz="2000" dirty="0"/>
              <a:t> </a:t>
            </a:r>
            <a:r>
              <a:rPr lang="en-US" sz="2000" dirty="0" err="1"/>
              <a:t>dụ</a:t>
            </a:r>
            <a:r>
              <a:rPr lang="en-US" sz="2000" dirty="0"/>
              <a:t> </a:t>
            </a:r>
            <a:r>
              <a:rPr lang="en-US" sz="2000" dirty="0" err="1"/>
              <a:t>cung</a:t>
            </a:r>
            <a:r>
              <a:rPr lang="en-US" sz="2000" dirty="0"/>
              <a:t> </a:t>
            </a:r>
            <a:r>
              <a:rPr lang="en-US" sz="2000" dirty="0" err="1"/>
              <a:t>cấp</a:t>
            </a:r>
            <a:r>
              <a:rPr lang="en-US" sz="2000" dirty="0"/>
              <a:t> </a:t>
            </a:r>
            <a:r>
              <a:rPr lang="en-US" sz="2000" dirty="0" err="1"/>
              <a:t>cơ</a:t>
            </a:r>
            <a:r>
              <a:rPr lang="en-US" sz="2000" dirty="0"/>
              <a:t> </a:t>
            </a:r>
            <a:r>
              <a:rPr lang="en-US" sz="2000" dirty="0" err="1"/>
              <a:t>chế</a:t>
            </a:r>
            <a:r>
              <a:rPr lang="en-US" sz="2000" dirty="0"/>
              <a:t> </a:t>
            </a:r>
            <a:r>
              <a:rPr lang="en-US" sz="2000" dirty="0" err="1"/>
              <a:t>đơn</a:t>
            </a:r>
            <a:r>
              <a:rPr lang="en-US" sz="2000" dirty="0"/>
              <a:t> </a:t>
            </a:r>
            <a:r>
              <a:rPr lang="en-US" sz="2000" dirty="0" err="1"/>
              <a:t>nguyên</a:t>
            </a:r>
            <a:r>
              <a:rPr lang="en-US" sz="2000" dirty="0"/>
              <a:t> </a:t>
            </a:r>
            <a:r>
              <a:rPr lang="en-US" sz="2000" dirty="0" err="1"/>
              <a:t>cho</a:t>
            </a:r>
            <a:r>
              <a:rPr lang="en-US" sz="2000" dirty="0"/>
              <a:t> </a:t>
            </a:r>
            <a:r>
              <a:rPr lang="en-US" sz="2000" dirty="0" err="1"/>
              <a:t>một</a:t>
            </a:r>
            <a:r>
              <a:rPr lang="en-US" sz="2000" dirty="0"/>
              <a:t> </a:t>
            </a:r>
            <a:r>
              <a:rPr lang="en-US" sz="2000" dirty="0" err="1"/>
              <a:t>vài</a:t>
            </a:r>
            <a:r>
              <a:rPr lang="en-US" sz="2000" dirty="0"/>
              <a:t> </a:t>
            </a:r>
            <a:r>
              <a:rPr lang="en-US" sz="2000" dirty="0" err="1"/>
              <a:t>chỉ</a:t>
            </a:r>
            <a:r>
              <a:rPr lang="en-US" sz="2000" dirty="0"/>
              <a:t> </a:t>
            </a:r>
            <a:r>
              <a:rPr lang="en-US" sz="2000" dirty="0" err="1"/>
              <a:t>thị</a:t>
            </a:r>
            <a:r>
              <a:rPr lang="en-US" sz="2000" dirty="0"/>
              <a:t>/</a:t>
            </a:r>
            <a:r>
              <a:rPr lang="en-US" sz="2000" dirty="0" err="1"/>
              <a:t>lệnh</a:t>
            </a:r>
            <a:r>
              <a:rPr lang="en-US" sz="2000" dirty="0"/>
              <a:t> </a:t>
            </a:r>
            <a:r>
              <a:rPr lang="en-US" sz="2000" dirty="0" err="1"/>
              <a:t>nhất</a:t>
            </a:r>
            <a:r>
              <a:rPr lang="en-US" sz="2000" dirty="0"/>
              <a:t> </a:t>
            </a:r>
            <a:r>
              <a:rPr lang="en-US" sz="2000" dirty="0" err="1"/>
              <a:t>định</a:t>
            </a:r>
            <a:r>
              <a:rPr lang="en-US" sz="2000" dirty="0"/>
              <a:t>.</a:t>
            </a:r>
          </a:p>
          <a:p>
            <a:r>
              <a:rPr lang="en-US" sz="2000" dirty="0" err="1"/>
              <a:t>Ví</a:t>
            </a:r>
            <a:r>
              <a:rPr lang="en-US" sz="2000" dirty="0"/>
              <a:t> </a:t>
            </a:r>
            <a:r>
              <a:rPr lang="en-US" sz="2000" dirty="0" err="1"/>
              <a:t>dụ</a:t>
            </a:r>
            <a:r>
              <a:rPr lang="en-US" sz="2000" dirty="0"/>
              <a:t>: Test &amp; Set, Compare &amp; Swap.</a:t>
            </a:r>
          </a:p>
        </p:txBody>
      </p:sp>
      <p:sp>
        <p:nvSpPr>
          <p:cNvPr id="4" name="Footer Placeholder 3">
            <a:extLst>
              <a:ext uri="{FF2B5EF4-FFF2-40B4-BE49-F238E27FC236}">
                <a16:creationId xmlns:a16="http://schemas.microsoft.com/office/drawing/2014/main" id="{1558C47B-E8CC-8C1C-ED7B-5CA3736DE6E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F152ABB-0E9F-1089-8117-206F0801EF52}"/>
              </a:ext>
            </a:extLst>
          </p:cNvPr>
          <p:cNvSpPr>
            <a:spLocks noGrp="1"/>
          </p:cNvSpPr>
          <p:nvPr>
            <p:ph type="sldNum" sz="quarter" idx="4294967295"/>
          </p:nvPr>
        </p:nvSpPr>
        <p:spPr>
          <a:xfrm>
            <a:off x="0" y="6526213"/>
            <a:ext cx="292100" cy="290512"/>
          </a:xfrm>
        </p:spPr>
        <p:txBody>
          <a:bodyPr/>
          <a:lstStyle/>
          <a:p>
            <a:fld id="{D8B0B3AC-44A8-D142-AAF6-9A453466E1A4}" type="slidenum">
              <a:rPr lang="en-VN" smtClean="0"/>
              <a:pPr/>
              <a:t>27</a:t>
            </a:fld>
            <a:endParaRPr lang="en-VN" dirty="0"/>
          </a:p>
        </p:txBody>
      </p:sp>
      <p:sp>
        <p:nvSpPr>
          <p:cNvPr id="11" name="TextBox 10">
            <a:extLst>
              <a:ext uri="{FF2B5EF4-FFF2-40B4-BE49-F238E27FC236}">
                <a16:creationId xmlns:a16="http://schemas.microsoft.com/office/drawing/2014/main" id="{F5DF03C5-32B9-2832-6ACD-A4B3FE3A80A6}"/>
              </a:ext>
            </a:extLst>
          </p:cNvPr>
          <p:cNvSpPr txBox="1"/>
          <p:nvPr/>
        </p:nvSpPr>
        <p:spPr>
          <a:xfrm>
            <a:off x="832278" y="2434610"/>
            <a:ext cx="5187524" cy="522451"/>
          </a:xfrm>
          <a:prstGeom prst="rect">
            <a:avLst/>
          </a:prstGeom>
          <a:noFill/>
        </p:spPr>
        <p:txBody>
          <a:bodyPr wrap="square" rtlCol="0">
            <a:spAutoFit/>
          </a:bodyPr>
          <a:lstStyle/>
          <a:p>
            <a:pPr algn="l">
              <a:lnSpc>
                <a:spcPct val="130000"/>
              </a:lnSpc>
              <a:spcBef>
                <a:spcPts val="300"/>
              </a:spcBef>
              <a:spcAft>
                <a:spcPts val="300"/>
              </a:spcAft>
            </a:pP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mềm</a:t>
            </a:r>
            <a:endParaRPr lang="en-US" sz="2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D8E907F-F452-77B1-A545-D4D70F908FD9}"/>
              </a:ext>
            </a:extLst>
          </p:cNvPr>
          <p:cNvSpPr txBox="1"/>
          <p:nvPr/>
        </p:nvSpPr>
        <p:spPr>
          <a:xfrm>
            <a:off x="6172200" y="2434610"/>
            <a:ext cx="5181598" cy="522451"/>
          </a:xfrm>
          <a:prstGeom prst="rect">
            <a:avLst/>
          </a:prstGeom>
          <a:noFill/>
        </p:spPr>
        <p:txBody>
          <a:bodyPr wrap="square" rtlCol="0">
            <a:spAutoFit/>
          </a:bodyPr>
          <a:lstStyle/>
          <a:p>
            <a:pPr algn="l">
              <a:lnSpc>
                <a:spcPct val="130000"/>
              </a:lnSpc>
              <a:spcBef>
                <a:spcPts val="300"/>
              </a:spcBef>
              <a:spcAft>
                <a:spcPts val="300"/>
              </a:spcAft>
            </a:pP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dựa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cứng</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40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73DD1-6562-4FA9-F4ED-794EC0391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7E5ED-A1E1-D4A8-D03C-6ADC915215D5}"/>
              </a:ext>
            </a:extLst>
          </p:cNvPr>
          <p:cNvSpPr>
            <a:spLocks noGrp="1"/>
          </p:cNvSpPr>
          <p:nvPr>
            <p:ph type="title"/>
          </p:nvPr>
        </p:nvSpPr>
        <p:spPr/>
        <p:txBody>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6" name="Text Placeholder 5">
            <a:extLst>
              <a:ext uri="{FF2B5EF4-FFF2-40B4-BE49-F238E27FC236}">
                <a16:creationId xmlns:a16="http://schemas.microsoft.com/office/drawing/2014/main" id="{223ED68B-5C07-53CB-C866-156B2179607E}"/>
              </a:ext>
            </a:extLst>
          </p:cNvPr>
          <p:cNvSpPr>
            <a:spLocks noGrp="1"/>
          </p:cNvSpPr>
          <p:nvPr>
            <p:ph type="body" idx="1"/>
          </p:nvPr>
        </p:nvSpPr>
        <p:spPr>
          <a:xfrm>
            <a:off x="839788" y="1767458"/>
            <a:ext cx="6358572" cy="533782"/>
          </a:xfrm>
          <a:gradFill>
            <a:gsLst>
              <a:gs pos="0">
                <a:srgbClr val="0072FF"/>
              </a:gs>
              <a:gs pos="100000">
                <a:srgbClr val="00C6FF"/>
              </a:gs>
            </a:gsLst>
            <a:lin ang="2700000" scaled="1"/>
          </a:gradFill>
        </p:spPr>
        <p:txBody>
          <a:bodyPr vert="horz" lIns="91440" tIns="45720" rIns="91440" bIns="45720" rtlCol="0" anchor="ctr">
            <a:normAutofit/>
          </a:bodyPr>
          <a:lstStyle/>
          <a:p>
            <a:pPr algn="just"/>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hành</a:t>
            </a:r>
            <a:endParaRPr lang="en-US" dirty="0">
              <a:solidFill>
                <a:schemeClr val="bg1"/>
              </a:solidFill>
            </a:endParaRPr>
          </a:p>
        </p:txBody>
      </p:sp>
      <p:sp>
        <p:nvSpPr>
          <p:cNvPr id="7" name="Content Placeholder 6">
            <a:extLst>
              <a:ext uri="{FF2B5EF4-FFF2-40B4-BE49-F238E27FC236}">
                <a16:creationId xmlns:a16="http://schemas.microsoft.com/office/drawing/2014/main" id="{067AC907-4F17-AFCB-7115-7B432FA5E7F9}"/>
              </a:ext>
            </a:extLst>
          </p:cNvPr>
          <p:cNvSpPr>
            <a:spLocks noGrp="1"/>
          </p:cNvSpPr>
          <p:nvPr>
            <p:ph sz="half" idx="2"/>
          </p:nvPr>
        </p:nvSpPr>
        <p:spPr>
          <a:xfrm>
            <a:off x="839788" y="3195320"/>
            <a:ext cx="5157787" cy="3161968"/>
          </a:xfrm>
        </p:spPr>
        <p:txBody>
          <a:bodyPr>
            <a:normAutofit lnSpcReduction="10000"/>
          </a:bodyPr>
          <a:lstStyle/>
          <a:p>
            <a:r>
              <a:rPr lang="en-US" sz="2000" dirty="0" err="1"/>
              <a:t>Không</a:t>
            </a:r>
            <a:r>
              <a:rPr lang="en-US" sz="2000" dirty="0"/>
              <a:t> </a:t>
            </a:r>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của</a:t>
            </a:r>
            <a:r>
              <a:rPr lang="en-US" sz="2000" dirty="0"/>
              <a:t> </a:t>
            </a:r>
            <a:r>
              <a:rPr lang="en-US" sz="2000" dirty="0" err="1"/>
              <a:t>hệ</a:t>
            </a:r>
            <a:r>
              <a:rPr lang="en-US" sz="2000" dirty="0"/>
              <a:t> </a:t>
            </a:r>
            <a:r>
              <a:rPr lang="en-US" sz="2000" dirty="0" err="1"/>
              <a:t>điều</a:t>
            </a:r>
            <a:r>
              <a:rPr lang="en-US" sz="2000" dirty="0"/>
              <a:t> </a:t>
            </a:r>
            <a:r>
              <a:rPr lang="en-US" sz="2000" dirty="0" err="1"/>
              <a:t>hành</a:t>
            </a:r>
            <a:r>
              <a:rPr lang="en-US" sz="2000" dirty="0"/>
              <a:t>.</a:t>
            </a:r>
          </a:p>
          <a:p>
            <a:r>
              <a:rPr lang="en-US" sz="2000" dirty="0" err="1"/>
              <a:t>Sử</a:t>
            </a:r>
            <a:r>
              <a:rPr lang="en-US" sz="2000" dirty="0"/>
              <a:t> </a:t>
            </a:r>
            <a:r>
              <a:rPr lang="en-US" sz="2000" dirty="0" err="1"/>
              <a:t>dụng</a:t>
            </a:r>
            <a:r>
              <a:rPr lang="en-US" sz="2000" dirty="0"/>
              <a:t> </a:t>
            </a:r>
            <a:r>
              <a:rPr lang="en-US" sz="2000" dirty="0" err="1"/>
              <a:t>kỹ</a:t>
            </a:r>
            <a:r>
              <a:rPr lang="en-US" sz="2000" dirty="0"/>
              <a:t> </a:t>
            </a:r>
            <a:r>
              <a:rPr lang="en-US" sz="2000" dirty="0" err="1"/>
              <a:t>thuật</a:t>
            </a:r>
            <a:r>
              <a:rPr lang="en-US" sz="2000" dirty="0"/>
              <a:t> </a:t>
            </a:r>
            <a:r>
              <a:rPr lang="en-US" sz="2000" dirty="0" err="1"/>
              <a:t>lập</a:t>
            </a:r>
            <a:r>
              <a:rPr lang="en-US" sz="2000" dirty="0"/>
              <a:t> </a:t>
            </a:r>
            <a:r>
              <a:rPr lang="en-US" sz="2000" dirty="0" err="1"/>
              <a:t>trình</a:t>
            </a:r>
            <a:r>
              <a:rPr lang="en-US" sz="2000" dirty="0"/>
              <a:t> </a:t>
            </a:r>
            <a:r>
              <a:rPr lang="en-US" sz="2000" dirty="0" err="1"/>
              <a:t>để</a:t>
            </a:r>
            <a:r>
              <a:rPr lang="en-US" sz="2000" dirty="0"/>
              <a:t> </a:t>
            </a:r>
            <a:r>
              <a:rPr lang="en-US" sz="2000" dirty="0" err="1"/>
              <a:t>tiến</a:t>
            </a:r>
            <a:r>
              <a:rPr lang="en-US" sz="2000" dirty="0"/>
              <a:t> </a:t>
            </a:r>
            <a:r>
              <a:rPr lang="en-US" sz="2000" dirty="0" err="1"/>
              <a:t>trình</a:t>
            </a:r>
            <a:r>
              <a:rPr lang="en-US" sz="2000" dirty="0"/>
              <a:t>/</a:t>
            </a:r>
            <a:r>
              <a:rPr lang="en-US" sz="2000" dirty="0" err="1"/>
              <a:t>tiểu</a:t>
            </a:r>
            <a:r>
              <a:rPr lang="en-US" sz="2000" dirty="0"/>
              <a:t> </a:t>
            </a:r>
            <a:r>
              <a:rPr lang="en-US" sz="2000" dirty="0" err="1"/>
              <a:t>trình</a:t>
            </a:r>
            <a:r>
              <a:rPr lang="en-US" sz="2000" dirty="0"/>
              <a:t> </a:t>
            </a:r>
            <a:r>
              <a:rPr lang="en-US" sz="2000" dirty="0" err="1"/>
              <a:t>phải</a:t>
            </a:r>
            <a:r>
              <a:rPr lang="en-US" sz="2000" dirty="0"/>
              <a:t> </a:t>
            </a:r>
            <a:r>
              <a:rPr lang="en-US" sz="2000" dirty="0" err="1"/>
              <a:t>chờ</a:t>
            </a:r>
            <a:r>
              <a:rPr lang="en-US" sz="2000" dirty="0"/>
              <a:t> </a:t>
            </a:r>
            <a:r>
              <a:rPr lang="en-US" sz="2000" dirty="0" err="1"/>
              <a:t>đợi</a:t>
            </a:r>
            <a:r>
              <a:rPr lang="en-US" sz="2000" dirty="0"/>
              <a:t> (</a:t>
            </a:r>
            <a:r>
              <a:rPr lang="en-US" sz="2000" dirty="0" err="1"/>
              <a:t>trong</a:t>
            </a:r>
            <a:r>
              <a:rPr lang="en-US" sz="2000" dirty="0"/>
              <a:t> </a:t>
            </a:r>
            <a:r>
              <a:rPr lang="en-US" sz="2000" dirty="0" err="1"/>
              <a:t>khi</a:t>
            </a:r>
            <a:r>
              <a:rPr lang="en-US" sz="2000" dirty="0"/>
              <a:t> </a:t>
            </a:r>
            <a:r>
              <a:rPr lang="en-US" sz="2000" dirty="0" err="1"/>
              <a:t>liên</a:t>
            </a:r>
            <a:r>
              <a:rPr lang="en-US" sz="2000" dirty="0"/>
              <a:t> </a:t>
            </a:r>
            <a:r>
              <a:rPr lang="en-US" sz="2000" dirty="0" err="1"/>
              <a:t>tục</a:t>
            </a:r>
            <a:r>
              <a:rPr lang="en-US" sz="2000" dirty="0"/>
              <a:t> </a:t>
            </a:r>
            <a:r>
              <a:rPr lang="en-US" sz="2000" dirty="0" err="1"/>
              <a:t>kiểm</a:t>
            </a:r>
            <a:r>
              <a:rPr lang="en-US" sz="2000" dirty="0"/>
              <a:t> </a:t>
            </a:r>
            <a:r>
              <a:rPr lang="en-US" sz="2000" dirty="0" err="1"/>
              <a:t>tra</a:t>
            </a:r>
            <a:r>
              <a:rPr lang="en-US" sz="2000" dirty="0"/>
              <a:t> </a:t>
            </a:r>
            <a:r>
              <a:rPr lang="en-US" sz="2000" dirty="0" err="1"/>
              <a:t>điều</a:t>
            </a:r>
            <a:r>
              <a:rPr lang="en-US" sz="2000" dirty="0"/>
              <a:t> </a:t>
            </a:r>
            <a:r>
              <a:rPr lang="en-US" sz="2000" dirty="0" err="1"/>
              <a:t>kiện</a:t>
            </a:r>
            <a:r>
              <a:rPr lang="en-US" sz="2000" dirty="0"/>
              <a:t>) </a:t>
            </a:r>
            <a:r>
              <a:rPr lang="en-US" sz="2000" dirty="0" err="1"/>
              <a:t>để</a:t>
            </a:r>
            <a:r>
              <a:rPr lang="en-US" sz="2000" dirty="0"/>
              <a:t> </a:t>
            </a:r>
            <a:r>
              <a:rPr lang="en-US" sz="2000" dirty="0" err="1"/>
              <a:t>được</a:t>
            </a:r>
            <a:r>
              <a:rPr lang="en-US" sz="2000" dirty="0"/>
              <a:t> </a:t>
            </a:r>
            <a:r>
              <a:rPr lang="en-US" sz="2000" dirty="0" err="1"/>
              <a:t>vào</a:t>
            </a:r>
            <a:r>
              <a:rPr lang="en-US" sz="2000" dirty="0"/>
              <a:t> </a:t>
            </a:r>
            <a:r>
              <a:rPr lang="en-US" sz="2000" dirty="0" err="1"/>
              <a:t>vùng</a:t>
            </a:r>
            <a:r>
              <a:rPr lang="en-US" sz="2000" dirty="0"/>
              <a:t> </a:t>
            </a:r>
            <a:r>
              <a:rPr lang="en-US" sz="2000" dirty="0" err="1"/>
              <a:t>tranh</a:t>
            </a:r>
            <a:r>
              <a:rPr lang="en-US" sz="2000" dirty="0"/>
              <a:t> </a:t>
            </a:r>
            <a:r>
              <a:rPr lang="en-US" sz="2000" dirty="0" err="1"/>
              <a:t>chấp</a:t>
            </a:r>
            <a:r>
              <a:rPr lang="en-US" sz="2000" dirty="0"/>
              <a:t>.</a:t>
            </a:r>
          </a:p>
        </p:txBody>
      </p:sp>
      <p:sp>
        <p:nvSpPr>
          <p:cNvPr id="9" name="Content Placeholder 8">
            <a:extLst>
              <a:ext uri="{FF2B5EF4-FFF2-40B4-BE49-F238E27FC236}">
                <a16:creationId xmlns:a16="http://schemas.microsoft.com/office/drawing/2014/main" id="{6A5D1328-10BD-9D0F-35E6-A595EE8961F8}"/>
              </a:ext>
            </a:extLst>
          </p:cNvPr>
          <p:cNvSpPr>
            <a:spLocks noGrp="1"/>
          </p:cNvSpPr>
          <p:nvPr>
            <p:ph sz="quarter" idx="4"/>
          </p:nvPr>
        </p:nvSpPr>
        <p:spPr>
          <a:xfrm>
            <a:off x="6172199" y="3195319"/>
            <a:ext cx="5324475" cy="3330894"/>
          </a:xfrm>
        </p:spPr>
        <p:txBody>
          <a:bodyPr>
            <a:normAutofit lnSpcReduction="10000"/>
          </a:bodyPr>
          <a:lstStyle/>
          <a:p>
            <a:r>
              <a:rPr lang="en-US" sz="2000" dirty="0" err="1"/>
              <a:t>Cần</a:t>
            </a:r>
            <a:r>
              <a:rPr lang="en-US" sz="2000" dirty="0"/>
              <a:t> </a:t>
            </a:r>
            <a:r>
              <a:rPr lang="en-US" sz="2000" dirty="0" err="1"/>
              <a:t>hệ</a:t>
            </a:r>
            <a:r>
              <a:rPr lang="en-US" sz="2000" dirty="0"/>
              <a:t> </a:t>
            </a:r>
            <a:r>
              <a:rPr lang="en-US" sz="2000" dirty="0" err="1"/>
              <a:t>điều</a:t>
            </a:r>
            <a:r>
              <a:rPr lang="en-US" sz="2000" dirty="0"/>
              <a:t> </a:t>
            </a:r>
            <a:r>
              <a:rPr lang="en-US" sz="2000" dirty="0" err="1"/>
              <a:t>hành</a:t>
            </a:r>
            <a:r>
              <a:rPr lang="en-US" sz="2000" dirty="0"/>
              <a:t> </a:t>
            </a:r>
            <a:r>
              <a:rPr lang="en-US" sz="2000" dirty="0" err="1"/>
              <a:t>cung</a:t>
            </a:r>
            <a:r>
              <a:rPr lang="en-US" sz="2000" dirty="0"/>
              <a:t> </a:t>
            </a:r>
            <a:r>
              <a:rPr lang="en-US" sz="2000" dirty="0" err="1"/>
              <a:t>cấp</a:t>
            </a:r>
            <a:r>
              <a:rPr lang="en-US" sz="2000" dirty="0"/>
              <a:t> </a:t>
            </a:r>
            <a:r>
              <a:rPr lang="en-US" sz="2000" dirty="0" err="1"/>
              <a:t>cơ</a:t>
            </a:r>
            <a:r>
              <a:rPr lang="en-US" sz="2000" dirty="0"/>
              <a:t> </a:t>
            </a:r>
            <a:r>
              <a:rPr lang="en-US" sz="2000" dirty="0" err="1"/>
              <a:t>chế</a:t>
            </a:r>
            <a:r>
              <a:rPr lang="en-US" sz="2000" dirty="0"/>
              <a:t> (</a:t>
            </a:r>
            <a:r>
              <a:rPr lang="en-US" sz="2000" dirty="0" err="1"/>
              <a:t>thông</a:t>
            </a:r>
            <a:r>
              <a:rPr lang="en-US" sz="2000" dirty="0"/>
              <a:t> qua system call) </a:t>
            </a:r>
            <a:r>
              <a:rPr lang="en-US" sz="2000" dirty="0" err="1"/>
              <a:t>để</a:t>
            </a:r>
            <a:r>
              <a:rPr lang="en-US" sz="2000" dirty="0"/>
              <a:t>:</a:t>
            </a:r>
          </a:p>
          <a:p>
            <a:pPr lvl="1"/>
            <a:r>
              <a:rPr lang="en-US" sz="1700" i="1" dirty="0" err="1"/>
              <a:t>Tạm</a:t>
            </a:r>
            <a:r>
              <a:rPr lang="en-US" sz="1700" i="1" dirty="0"/>
              <a:t> </a:t>
            </a:r>
            <a:r>
              <a:rPr lang="en-US" sz="1700" i="1" dirty="0" err="1"/>
              <a:t>dừng</a:t>
            </a:r>
            <a:r>
              <a:rPr lang="en-US" sz="1700" i="1" dirty="0"/>
              <a:t> (block) </a:t>
            </a:r>
            <a:r>
              <a:rPr lang="en-US" sz="1700" i="1" dirty="0" err="1"/>
              <a:t>tiến</a:t>
            </a:r>
            <a:r>
              <a:rPr lang="en-US" sz="1700" i="1" dirty="0"/>
              <a:t> </a:t>
            </a:r>
            <a:r>
              <a:rPr lang="en-US" sz="1700" i="1" dirty="0" err="1"/>
              <a:t>trình</a:t>
            </a:r>
            <a:r>
              <a:rPr lang="en-US" sz="1700" dirty="0"/>
              <a:t>: </a:t>
            </a:r>
            <a:r>
              <a:rPr lang="en-US" sz="1700" dirty="0" err="1"/>
              <a:t>đưa</a:t>
            </a:r>
            <a:r>
              <a:rPr lang="en-US" sz="1700" dirty="0"/>
              <a:t> </a:t>
            </a:r>
            <a:r>
              <a:rPr lang="en-US" sz="1700" dirty="0" err="1"/>
              <a:t>tiến</a:t>
            </a:r>
            <a:r>
              <a:rPr lang="en-US" sz="1700" dirty="0"/>
              <a:t> </a:t>
            </a:r>
            <a:r>
              <a:rPr lang="en-US" sz="1700" dirty="0" err="1"/>
              <a:t>trình</a:t>
            </a:r>
            <a:r>
              <a:rPr lang="en-US" sz="1700" dirty="0"/>
              <a:t> </a:t>
            </a:r>
            <a:r>
              <a:rPr lang="en-US" sz="1700" dirty="0" err="1"/>
              <a:t>gọi</a:t>
            </a:r>
            <a:r>
              <a:rPr lang="en-US" sz="1700" dirty="0"/>
              <a:t> </a:t>
            </a:r>
            <a:r>
              <a:rPr lang="en-US" sz="1700" dirty="0" err="1"/>
              <a:t>lệnh</a:t>
            </a:r>
            <a:r>
              <a:rPr lang="en-US" sz="1700" dirty="0"/>
              <a:t> </a:t>
            </a:r>
            <a:r>
              <a:rPr lang="en-US" sz="1700" dirty="0" err="1"/>
              <a:t>này</a:t>
            </a:r>
            <a:r>
              <a:rPr lang="en-US" sz="1700" dirty="0"/>
              <a:t> </a:t>
            </a:r>
            <a:r>
              <a:rPr lang="en-US" sz="1700" dirty="0" err="1"/>
              <a:t>vào</a:t>
            </a:r>
            <a:r>
              <a:rPr lang="en-US" sz="1700" dirty="0"/>
              <a:t> </a:t>
            </a:r>
            <a:r>
              <a:rPr lang="en-US" sz="1700" dirty="0" err="1"/>
              <a:t>trạng</a:t>
            </a:r>
            <a:r>
              <a:rPr lang="en-US" sz="1700" dirty="0"/>
              <a:t> </a:t>
            </a:r>
            <a:r>
              <a:rPr lang="en-US" sz="1700" dirty="0" err="1"/>
              <a:t>thái</a:t>
            </a:r>
            <a:r>
              <a:rPr lang="en-US" sz="1700" dirty="0"/>
              <a:t> </a:t>
            </a:r>
            <a:r>
              <a:rPr lang="en-US" sz="1700" dirty="0" err="1"/>
              <a:t>ngủ</a:t>
            </a:r>
            <a:r>
              <a:rPr lang="en-US" sz="1700" dirty="0"/>
              <a:t> (</a:t>
            </a:r>
            <a:r>
              <a:rPr lang="en-US" sz="1700" b="1" dirty="0"/>
              <a:t>sleep</a:t>
            </a:r>
            <a:r>
              <a:rPr lang="en-US" sz="1700" dirty="0"/>
              <a:t>) </a:t>
            </a:r>
            <a:r>
              <a:rPr lang="en-US" sz="1700" dirty="0" err="1"/>
              <a:t>nếu</a:t>
            </a:r>
            <a:r>
              <a:rPr lang="en-US" sz="1700" dirty="0"/>
              <a:t> </a:t>
            </a:r>
            <a:r>
              <a:rPr lang="en-US" sz="1700" dirty="0" err="1"/>
              <a:t>không</a:t>
            </a:r>
            <a:r>
              <a:rPr lang="en-US" sz="1700" dirty="0"/>
              <a:t> </a:t>
            </a:r>
            <a:r>
              <a:rPr lang="en-US" sz="1700" dirty="0" err="1"/>
              <a:t>được</a:t>
            </a:r>
            <a:r>
              <a:rPr lang="en-US" sz="1700" dirty="0"/>
              <a:t> </a:t>
            </a:r>
            <a:r>
              <a:rPr lang="en-US" sz="1700" dirty="0" err="1"/>
              <a:t>vào</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a:t>
            </a:r>
          </a:p>
          <a:p>
            <a:pPr lvl="1"/>
            <a:r>
              <a:rPr lang="en-US" sz="1700" i="1" dirty="0" err="1"/>
              <a:t>Đánh</a:t>
            </a:r>
            <a:r>
              <a:rPr lang="en-US" sz="1700" i="1" dirty="0"/>
              <a:t> </a:t>
            </a:r>
            <a:r>
              <a:rPr lang="en-US" sz="1700" i="1" dirty="0" err="1"/>
              <a:t>thức</a:t>
            </a:r>
            <a:r>
              <a:rPr lang="en-US" sz="1700" i="1" dirty="0"/>
              <a:t> </a:t>
            </a:r>
            <a:r>
              <a:rPr lang="en-US" sz="1700" i="1" dirty="0" err="1"/>
              <a:t>tiến</a:t>
            </a:r>
            <a:r>
              <a:rPr lang="en-US" sz="1700" i="1" dirty="0"/>
              <a:t> </a:t>
            </a:r>
            <a:r>
              <a:rPr lang="en-US" sz="1700" i="1" dirty="0" err="1"/>
              <a:t>trình</a:t>
            </a:r>
            <a:r>
              <a:rPr lang="en-US" sz="1700" dirty="0"/>
              <a:t>: </a:t>
            </a:r>
            <a:r>
              <a:rPr lang="en-US" sz="1700" dirty="0" err="1"/>
              <a:t>khi</a:t>
            </a:r>
            <a:r>
              <a:rPr lang="en-US" sz="1700" dirty="0"/>
              <a:t> </a:t>
            </a:r>
            <a:r>
              <a:rPr lang="en-US" sz="1700" dirty="0" err="1"/>
              <a:t>một</a:t>
            </a:r>
            <a:r>
              <a:rPr lang="en-US" sz="1700" dirty="0"/>
              <a:t> </a:t>
            </a:r>
            <a:r>
              <a:rPr lang="en-US" sz="1700" dirty="0" err="1"/>
              <a:t>tiến</a:t>
            </a:r>
            <a:r>
              <a:rPr lang="en-US" sz="1700" dirty="0"/>
              <a:t> </a:t>
            </a:r>
            <a:r>
              <a:rPr lang="en-US" sz="1700" dirty="0" err="1"/>
              <a:t>trình</a:t>
            </a:r>
            <a:r>
              <a:rPr lang="en-US" sz="1700" dirty="0"/>
              <a:t> </a:t>
            </a:r>
            <a:r>
              <a:rPr lang="en-US" sz="1700" dirty="0" err="1"/>
              <a:t>ra</a:t>
            </a:r>
            <a:r>
              <a:rPr lang="en-US" sz="1700" dirty="0"/>
              <a:t> </a:t>
            </a:r>
            <a:r>
              <a:rPr lang="en-US" sz="1700" dirty="0" err="1"/>
              <a:t>khỏi</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 </a:t>
            </a:r>
            <a:r>
              <a:rPr lang="en-US" sz="1700" dirty="0" err="1"/>
              <a:t>tiến</a:t>
            </a:r>
            <a:r>
              <a:rPr lang="en-US" sz="1700" dirty="0"/>
              <a:t> </a:t>
            </a:r>
            <a:r>
              <a:rPr lang="en-US" sz="1700" dirty="0" err="1"/>
              <a:t>trình</a:t>
            </a:r>
            <a:r>
              <a:rPr lang="en-US" sz="1700" dirty="0"/>
              <a:t> </a:t>
            </a:r>
            <a:r>
              <a:rPr lang="en-US" sz="1700" dirty="0" err="1"/>
              <a:t>này</a:t>
            </a:r>
            <a:r>
              <a:rPr lang="en-US" sz="1700" dirty="0"/>
              <a:t> </a:t>
            </a:r>
            <a:r>
              <a:rPr lang="en-US" sz="1700" dirty="0" err="1"/>
              <a:t>có</a:t>
            </a:r>
            <a:r>
              <a:rPr lang="en-US" sz="1700" dirty="0"/>
              <a:t> </a:t>
            </a:r>
            <a:r>
              <a:rPr lang="en-US" sz="1700" dirty="0" err="1"/>
              <a:t>thể</a:t>
            </a:r>
            <a:r>
              <a:rPr lang="en-US" sz="1700" dirty="0"/>
              <a:t> “</a:t>
            </a:r>
            <a:r>
              <a:rPr lang="en-US" sz="1700" dirty="0" err="1"/>
              <a:t>đánh</a:t>
            </a:r>
            <a:r>
              <a:rPr lang="en-US" sz="1700" dirty="0"/>
              <a:t> </a:t>
            </a:r>
            <a:r>
              <a:rPr lang="en-US" sz="1700" dirty="0" err="1"/>
              <a:t>thức</a:t>
            </a:r>
            <a:r>
              <a:rPr lang="en-US" sz="1700" dirty="0"/>
              <a:t>” (</a:t>
            </a:r>
            <a:r>
              <a:rPr lang="en-US" sz="1700" b="1" dirty="0"/>
              <a:t>wake up</a:t>
            </a:r>
            <a:r>
              <a:rPr lang="en-US" sz="1700" dirty="0"/>
              <a:t>) </a:t>
            </a:r>
            <a:r>
              <a:rPr lang="en-US" sz="1700" dirty="0" err="1"/>
              <a:t>một</a:t>
            </a:r>
            <a:r>
              <a:rPr lang="en-US" sz="1700" dirty="0"/>
              <a:t> </a:t>
            </a:r>
            <a:r>
              <a:rPr lang="en-US" sz="1700" dirty="0" err="1"/>
              <a:t>tiến</a:t>
            </a:r>
            <a:r>
              <a:rPr lang="en-US" sz="1700" dirty="0"/>
              <a:t> </a:t>
            </a:r>
            <a:r>
              <a:rPr lang="en-US" sz="1700" dirty="0" err="1"/>
              <a:t>trình</a:t>
            </a:r>
            <a:r>
              <a:rPr lang="en-US" sz="1700" dirty="0"/>
              <a:t> </a:t>
            </a:r>
            <a:r>
              <a:rPr lang="en-US" sz="1700" dirty="0" err="1"/>
              <a:t>khác</a:t>
            </a:r>
            <a:r>
              <a:rPr lang="en-US" sz="1700" dirty="0"/>
              <a:t> </a:t>
            </a:r>
            <a:r>
              <a:rPr lang="en-US" sz="1700" dirty="0" err="1"/>
              <a:t>đang</a:t>
            </a:r>
            <a:r>
              <a:rPr lang="en-US" sz="1700" dirty="0"/>
              <a:t> </a:t>
            </a:r>
            <a:r>
              <a:rPr lang="en-US" sz="1700" dirty="0" err="1"/>
              <a:t>ngủ</a:t>
            </a:r>
            <a:r>
              <a:rPr lang="en-US" sz="1700" dirty="0"/>
              <a:t> </a:t>
            </a:r>
            <a:r>
              <a:rPr lang="en-US" sz="1700" dirty="0" err="1"/>
              <a:t>để</a:t>
            </a:r>
            <a:r>
              <a:rPr lang="en-US" sz="1700" dirty="0"/>
              <a:t> </a:t>
            </a:r>
            <a:r>
              <a:rPr lang="en-US" sz="1700" dirty="0" err="1"/>
              <a:t>tiến</a:t>
            </a:r>
            <a:r>
              <a:rPr lang="en-US" sz="1700" dirty="0"/>
              <a:t> </a:t>
            </a:r>
            <a:r>
              <a:rPr lang="en-US" sz="1700" dirty="0" err="1"/>
              <a:t>trình</a:t>
            </a:r>
            <a:r>
              <a:rPr lang="en-US" sz="1700" dirty="0"/>
              <a:t> </a:t>
            </a:r>
            <a:r>
              <a:rPr lang="en-US" sz="1700" dirty="0" err="1"/>
              <a:t>đó</a:t>
            </a:r>
            <a:r>
              <a:rPr lang="en-US" sz="1700" dirty="0"/>
              <a:t> </a:t>
            </a:r>
            <a:r>
              <a:rPr lang="en-US" sz="1700" dirty="0" err="1"/>
              <a:t>vào</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a:t>
            </a:r>
          </a:p>
        </p:txBody>
      </p:sp>
      <p:sp>
        <p:nvSpPr>
          <p:cNvPr id="4" name="Footer Placeholder 3">
            <a:extLst>
              <a:ext uri="{FF2B5EF4-FFF2-40B4-BE49-F238E27FC236}">
                <a16:creationId xmlns:a16="http://schemas.microsoft.com/office/drawing/2014/main" id="{745D773E-28C7-D412-D1DB-09648893050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ECA6744-9ECD-399E-FCC2-A7F987FBAA5F}"/>
              </a:ext>
            </a:extLst>
          </p:cNvPr>
          <p:cNvSpPr>
            <a:spLocks noGrp="1"/>
          </p:cNvSpPr>
          <p:nvPr>
            <p:ph type="sldNum" sz="quarter" idx="4294967295"/>
          </p:nvPr>
        </p:nvSpPr>
        <p:spPr>
          <a:xfrm>
            <a:off x="0" y="6526213"/>
            <a:ext cx="292100" cy="290512"/>
          </a:xfrm>
        </p:spPr>
        <p:txBody>
          <a:bodyPr/>
          <a:lstStyle/>
          <a:p>
            <a:fld id="{D8B0B3AC-44A8-D142-AAF6-9A453466E1A4}" type="slidenum">
              <a:rPr lang="en-VN" smtClean="0"/>
              <a:pPr/>
              <a:t>28</a:t>
            </a:fld>
            <a:endParaRPr lang="en-VN" dirty="0"/>
          </a:p>
        </p:txBody>
      </p:sp>
      <p:sp>
        <p:nvSpPr>
          <p:cNvPr id="11" name="TextBox 10">
            <a:extLst>
              <a:ext uri="{FF2B5EF4-FFF2-40B4-BE49-F238E27FC236}">
                <a16:creationId xmlns:a16="http://schemas.microsoft.com/office/drawing/2014/main" id="{3588360D-ACF4-3B9A-C60F-12C12DDCC14E}"/>
              </a:ext>
            </a:extLst>
          </p:cNvPr>
          <p:cNvSpPr txBox="1"/>
          <p:nvPr/>
        </p:nvSpPr>
        <p:spPr>
          <a:xfrm>
            <a:off x="832278" y="2434610"/>
            <a:ext cx="5187524" cy="522451"/>
          </a:xfrm>
          <a:prstGeom prst="rect">
            <a:avLst/>
          </a:prstGeom>
          <a:noFill/>
        </p:spPr>
        <p:txBody>
          <a:bodyPr wrap="square" rtlCol="0">
            <a:spAutoFit/>
          </a:bodyPr>
          <a:lstStyle/>
          <a:p>
            <a:pPr algn="l">
              <a:lnSpc>
                <a:spcPct val="130000"/>
              </a:lnSpc>
              <a:spcBef>
                <a:spcPts val="300"/>
              </a:spcBef>
              <a:spcAft>
                <a:spcPts val="300"/>
              </a:spcAft>
            </a:pPr>
            <a:r>
              <a:rPr lang="en-US" sz="2400" b="1" dirty="0">
                <a:latin typeface="Arial" panose="020B0604020202020204" pitchFamily="34" charset="0"/>
                <a:cs typeface="Arial" panose="020B0604020202020204" pitchFamily="34" charset="0"/>
              </a:rPr>
              <a:t>Busy waiting</a:t>
            </a:r>
          </a:p>
        </p:txBody>
      </p:sp>
      <p:sp>
        <p:nvSpPr>
          <p:cNvPr id="12" name="TextBox 11">
            <a:extLst>
              <a:ext uri="{FF2B5EF4-FFF2-40B4-BE49-F238E27FC236}">
                <a16:creationId xmlns:a16="http://schemas.microsoft.com/office/drawing/2014/main" id="{C450D83F-8621-42C9-8698-5093B2AFF869}"/>
              </a:ext>
            </a:extLst>
          </p:cNvPr>
          <p:cNvSpPr txBox="1"/>
          <p:nvPr/>
        </p:nvSpPr>
        <p:spPr>
          <a:xfrm>
            <a:off x="6172200" y="2434610"/>
            <a:ext cx="5181598" cy="522451"/>
          </a:xfrm>
          <a:prstGeom prst="rect">
            <a:avLst/>
          </a:prstGeom>
          <a:noFill/>
        </p:spPr>
        <p:txBody>
          <a:bodyPr wrap="square" rtlCol="0">
            <a:spAutoFit/>
          </a:bodyPr>
          <a:lstStyle/>
          <a:p>
            <a:pPr algn="l">
              <a:lnSpc>
                <a:spcPct val="130000"/>
              </a:lnSpc>
              <a:spcBef>
                <a:spcPts val="300"/>
              </a:spcBef>
              <a:spcAft>
                <a:spcPts val="300"/>
              </a:spcAft>
            </a:pPr>
            <a:r>
              <a:rPr lang="en-US" sz="2400" b="1" dirty="0">
                <a:latin typeface="Arial" panose="020B0604020202020204" pitchFamily="34" charset="0"/>
                <a:cs typeface="Arial" panose="020B0604020202020204" pitchFamily="34" charset="0"/>
              </a:rPr>
              <a:t>Sleep &amp; Wake up</a:t>
            </a:r>
          </a:p>
        </p:txBody>
      </p:sp>
    </p:spTree>
    <p:extLst>
      <p:ext uri="{BB962C8B-B14F-4D97-AF65-F5344CB8AC3E}">
        <p14:creationId xmlns:p14="http://schemas.microsoft.com/office/powerpoint/2010/main" val="356851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 calcmode="lin" valueType="num">
                                      <p:cBhvr additive="base">
                                        <p:cTn id="4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5688-2F68-03ED-7C3B-14934F3B89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06B9C2-3B43-FCBD-02ED-7F60B2D6F542}"/>
              </a:ext>
            </a:extLst>
          </p:cNvPr>
          <p:cNvSpPr>
            <a:spLocks noGrp="1"/>
          </p:cNvSpPr>
          <p:nvPr>
            <p:ph type="sldNum" sz="quarter" idx="12"/>
          </p:nvPr>
        </p:nvSpPr>
        <p:spPr/>
        <p:txBody>
          <a:bodyPr/>
          <a:lstStyle/>
          <a:p>
            <a:fld id="{D8B0B3AC-44A8-D142-AAF6-9A453466E1A4}" type="slidenum">
              <a:rPr lang="en-VN" smtClean="0"/>
              <a:pPr/>
              <a:t>29</a:t>
            </a:fld>
            <a:endParaRPr lang="en-VN" dirty="0"/>
          </a:p>
        </p:txBody>
      </p:sp>
      <p:sp>
        <p:nvSpPr>
          <p:cNvPr id="3" name="Text Placeholder 2">
            <a:extLst>
              <a:ext uri="{FF2B5EF4-FFF2-40B4-BE49-F238E27FC236}">
                <a16:creationId xmlns:a16="http://schemas.microsoft.com/office/drawing/2014/main" id="{DD160EBA-D898-7F37-C8CD-25C42D9D80AD}"/>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1681A495-69C4-82FB-296E-DE6E4C9930DF}"/>
              </a:ext>
            </a:extLst>
          </p:cNvPr>
          <p:cNvSpPr>
            <a:spLocks noGrp="1"/>
          </p:cNvSpPr>
          <p:nvPr>
            <p:ph type="body" sz="quarter" idx="14"/>
          </p:nvPr>
        </p:nvSpPr>
        <p:spPr/>
        <p:txBody>
          <a:bodyPr>
            <a:normAutofit/>
          </a:bodyPr>
          <a:lstStyle/>
          <a:p>
            <a:r>
              <a:rPr lang="en-US" dirty="0"/>
              <a:t>5.3.3. </a:t>
            </a:r>
            <a:r>
              <a:rPr lang="en-US" dirty="0" err="1"/>
              <a:t>Giải</a:t>
            </a:r>
            <a:r>
              <a:rPr lang="en-US" dirty="0"/>
              <a:t> </a:t>
            </a:r>
            <a:r>
              <a:rPr lang="en-US" dirty="0" err="1"/>
              <a:t>pháp</a:t>
            </a:r>
            <a:r>
              <a:rPr lang="en-US" dirty="0"/>
              <a:t> </a:t>
            </a:r>
            <a:r>
              <a:rPr lang="en-US" dirty="0" err="1"/>
              <a:t>cấm</a:t>
            </a:r>
            <a:r>
              <a:rPr lang="en-US" dirty="0"/>
              <a:t> </a:t>
            </a:r>
            <a:r>
              <a:rPr lang="en-US" dirty="0" err="1"/>
              <a:t>ngắt</a:t>
            </a:r>
            <a:endParaRPr lang="en-VN" dirty="0"/>
          </a:p>
        </p:txBody>
      </p:sp>
      <p:sp>
        <p:nvSpPr>
          <p:cNvPr id="5" name="Text Placeholder 4">
            <a:extLst>
              <a:ext uri="{FF2B5EF4-FFF2-40B4-BE49-F238E27FC236}">
                <a16:creationId xmlns:a16="http://schemas.microsoft.com/office/drawing/2014/main" id="{A056AF45-3AAF-452F-1AF3-69ADDD7CC832}"/>
              </a:ext>
            </a:extLst>
          </p:cNvPr>
          <p:cNvSpPr>
            <a:spLocks noGrp="1"/>
          </p:cNvSpPr>
          <p:nvPr>
            <p:ph type="body" sz="quarter" idx="15"/>
          </p:nvPr>
        </p:nvSpPr>
        <p:spPr/>
        <p:txBody>
          <a:bodyPr/>
          <a:lstStyle/>
          <a:p>
            <a:r>
              <a:rPr lang="en-US" dirty="0" err="1"/>
              <a:t>Vô</a:t>
            </a:r>
            <a:r>
              <a:rPr lang="en-US" dirty="0"/>
              <a:t> </a:t>
            </a:r>
            <a:r>
              <a:rPr lang="en-US" dirty="0" err="1"/>
              <a:t>hiệu</a:t>
            </a:r>
            <a:r>
              <a:rPr lang="en-US" dirty="0"/>
              <a:t> </a:t>
            </a:r>
            <a:r>
              <a:rPr lang="en-US" dirty="0" err="1"/>
              <a:t>hóa</a:t>
            </a:r>
            <a:r>
              <a:rPr lang="en-US" dirty="0"/>
              <a:t> (disable) </a:t>
            </a:r>
            <a:r>
              <a:rPr lang="en-US" dirty="0" err="1"/>
              <a:t>ngắt</a:t>
            </a:r>
            <a:r>
              <a:rPr lang="en-US" dirty="0"/>
              <a:t> </a:t>
            </a:r>
            <a:r>
              <a:rPr lang="en-US" dirty="0" err="1"/>
              <a:t>sau</a:t>
            </a:r>
            <a:r>
              <a:rPr lang="en-US" dirty="0"/>
              <a:t> </a:t>
            </a:r>
            <a:r>
              <a:rPr lang="en-US" dirty="0" err="1"/>
              <a:t>khi</a:t>
            </a:r>
            <a:r>
              <a:rPr lang="en-US" dirty="0"/>
              <a:t> </a:t>
            </a:r>
            <a:r>
              <a:rPr lang="en-US" dirty="0" err="1"/>
              <a:t>tiến</a:t>
            </a:r>
            <a:r>
              <a:rPr lang="en-US" dirty="0"/>
              <a:t> </a:t>
            </a:r>
            <a:r>
              <a:rPr lang="en-US" dirty="0" err="1"/>
              <a:t>trình</a:t>
            </a:r>
            <a:r>
              <a:rPr lang="en-US" dirty="0"/>
              <a:t> </a:t>
            </a:r>
            <a:r>
              <a:rPr lang="en-US" dirty="0" err="1"/>
              <a:t>vào</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và</a:t>
            </a:r>
            <a:r>
              <a:rPr lang="en-US" dirty="0"/>
              <a:t> </a:t>
            </a:r>
            <a:r>
              <a:rPr lang="en-US" dirty="0" err="1"/>
              <a:t>bật</a:t>
            </a:r>
            <a:r>
              <a:rPr lang="en-US" dirty="0"/>
              <a:t>/</a:t>
            </a:r>
            <a:r>
              <a:rPr lang="en-US" dirty="0" err="1"/>
              <a:t>kích</a:t>
            </a:r>
            <a:r>
              <a:rPr lang="en-US" dirty="0"/>
              <a:t> </a:t>
            </a:r>
            <a:r>
              <a:rPr lang="en-US" dirty="0" err="1"/>
              <a:t>hoạt</a:t>
            </a:r>
            <a:r>
              <a:rPr lang="en-US" dirty="0"/>
              <a:t> </a:t>
            </a:r>
            <a:r>
              <a:rPr lang="en-US" dirty="0" err="1"/>
              <a:t>lại</a:t>
            </a:r>
            <a:r>
              <a:rPr lang="en-US" dirty="0"/>
              <a:t> (re-enable) </a:t>
            </a:r>
            <a:r>
              <a:rPr lang="en-US" dirty="0" err="1"/>
              <a:t>nó</a:t>
            </a:r>
            <a:r>
              <a:rPr lang="en-US" dirty="0"/>
              <a:t> </a:t>
            </a:r>
            <a:r>
              <a:rPr lang="en-US" dirty="0" err="1"/>
              <a:t>trước</a:t>
            </a:r>
            <a:r>
              <a:rPr lang="en-US" dirty="0"/>
              <a:t> </a:t>
            </a:r>
            <a:r>
              <a:rPr lang="en-US" dirty="0" err="1"/>
              <a:t>khi</a:t>
            </a:r>
            <a:r>
              <a:rPr lang="en-US" dirty="0"/>
              <a:t> </a:t>
            </a:r>
            <a:r>
              <a:rPr lang="en-US" dirty="0" err="1"/>
              <a:t>rời</a:t>
            </a:r>
            <a:r>
              <a:rPr lang="en-US" dirty="0"/>
              <a:t> </a:t>
            </a:r>
            <a:r>
              <a:rPr lang="en-US" dirty="0" err="1"/>
              <a:t>khỏi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có</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giải</a:t>
            </a:r>
            <a:r>
              <a:rPr lang="en-US" dirty="0"/>
              <a:t> </a:t>
            </a:r>
            <a:r>
              <a:rPr lang="en-US" dirty="0" err="1"/>
              <a:t>pháp</a:t>
            </a:r>
            <a:r>
              <a:rPr lang="en-US" dirty="0"/>
              <a:t> </a:t>
            </a:r>
            <a:r>
              <a:rPr lang="en-US" dirty="0" err="1"/>
              <a:t>phù</a:t>
            </a:r>
            <a:r>
              <a:rPr lang="en-US" dirty="0"/>
              <a:t> </a:t>
            </a:r>
            <a:r>
              <a:rPr lang="en-US" dirty="0" err="1"/>
              <a:t>hợp</a:t>
            </a:r>
            <a:r>
              <a:rPr lang="en-US" dirty="0"/>
              <a:t>?</a:t>
            </a:r>
            <a:endParaRPr lang="en-VN" dirty="0"/>
          </a:p>
        </p:txBody>
      </p:sp>
      <p:sp>
        <p:nvSpPr>
          <p:cNvPr id="6" name="Text Placeholder 5">
            <a:extLst>
              <a:ext uri="{FF2B5EF4-FFF2-40B4-BE49-F238E27FC236}">
                <a16:creationId xmlns:a16="http://schemas.microsoft.com/office/drawing/2014/main" id="{1C580D89-43D0-CF4D-B7EF-6FE8F2C1ACDE}"/>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37C638B1-0FF4-A7D7-40D7-841ED29B1C2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3513356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3</a:t>
            </a:fld>
            <a:endParaRPr lang="en-VN" dirty="0"/>
          </a:p>
        </p:txBody>
      </p:sp>
      <p:sp>
        <p:nvSpPr>
          <p:cNvPr id="3" name="Text Placeholder 2">
            <a:extLst>
              <a:ext uri="{FF2B5EF4-FFF2-40B4-BE49-F238E27FC236}">
                <a16:creationId xmlns:a16="http://schemas.microsoft.com/office/drawing/2014/main" id="{2B4CC069-E19E-B22C-6D85-1188A3E8F06F}"/>
              </a:ext>
            </a:extLst>
          </p:cNvPr>
          <p:cNvSpPr>
            <a:spLocks noGrp="1"/>
          </p:cNvSpPr>
          <p:nvPr>
            <p:ph type="body" sz="quarter" idx="13"/>
          </p:nvPr>
        </p:nvSpPr>
        <p:spPr/>
        <p:txBody>
          <a:bodyPr>
            <a:normAutofit/>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endParaRPr lang="en-US" dirty="0"/>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r>
              <a:rPr lang="en-VN" sz="2800" dirty="0"/>
              <a:t>Mutex locks</a:t>
            </a:r>
          </a:p>
        </p:txBody>
      </p:sp>
      <p:sp>
        <p:nvSpPr>
          <p:cNvPr id="5" name="Text Placeholder 4">
            <a:extLst>
              <a:ext uri="{FF2B5EF4-FFF2-40B4-BE49-F238E27FC236}">
                <a16:creationId xmlns:a16="http://schemas.microsoft.com/office/drawing/2014/main" id="{7C8F31AF-662A-DB1F-64A2-74F889D53C6B}"/>
              </a:ext>
            </a:extLst>
          </p:cNvPr>
          <p:cNvSpPr>
            <a:spLocks noGrp="1"/>
          </p:cNvSpPr>
          <p:nvPr>
            <p:ph type="body" sz="quarter" idx="15"/>
          </p:nvPr>
        </p:nvSpPr>
        <p:spPr/>
        <p:txBody>
          <a:bodyPr/>
          <a:lstStyle/>
          <a:p>
            <a:r>
              <a:rPr lang="en-US" dirty="0"/>
              <a:t>NỘI DUNG</a:t>
            </a:r>
          </a:p>
        </p:txBody>
      </p:sp>
    </p:spTree>
    <p:extLst>
      <p:ext uri="{BB962C8B-B14F-4D97-AF65-F5344CB8AC3E}">
        <p14:creationId xmlns:p14="http://schemas.microsoft.com/office/powerpoint/2010/main" val="2759920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4B3D-65FE-5458-B7D8-053AD0AD9A82}"/>
              </a:ext>
            </a:extLst>
          </p:cNvPr>
          <p:cNvSpPr>
            <a:spLocks noGrp="1"/>
          </p:cNvSpPr>
          <p:nvPr>
            <p:ph type="title"/>
          </p:nvPr>
        </p:nvSpPr>
        <p:spPr/>
        <p:txBody>
          <a:bodyPr/>
          <a:lstStyle/>
          <a:p>
            <a:r>
              <a:rPr lang="en-VN" dirty="0"/>
              <a:t>5.</a:t>
            </a:r>
            <a:r>
              <a:rPr lang="en-US" dirty="0"/>
              <a:t>3.3</a:t>
            </a:r>
            <a:r>
              <a:rPr lang="en-VN" dirty="0"/>
              <a:t>. </a:t>
            </a:r>
            <a:r>
              <a:rPr lang="en-US" dirty="0" err="1"/>
              <a:t>Cấm</a:t>
            </a:r>
            <a:r>
              <a:rPr lang="en-US" dirty="0"/>
              <a:t> </a:t>
            </a:r>
            <a:r>
              <a:rPr lang="en-VN" dirty="0"/>
              <a:t>ngắt</a:t>
            </a:r>
          </a:p>
        </p:txBody>
      </p:sp>
      <p:sp>
        <p:nvSpPr>
          <p:cNvPr id="3" name="Content Placeholder 2">
            <a:extLst>
              <a:ext uri="{FF2B5EF4-FFF2-40B4-BE49-F238E27FC236}">
                <a16:creationId xmlns:a16="http://schemas.microsoft.com/office/drawing/2014/main" id="{336F764E-1CDA-A20B-8D2F-3A5A7AA4E134}"/>
              </a:ext>
            </a:extLst>
          </p:cNvPr>
          <p:cNvSpPr>
            <a:spLocks noGrp="1"/>
          </p:cNvSpPr>
          <p:nvPr>
            <p:ph idx="1"/>
          </p:nvPr>
        </p:nvSpPr>
        <p:spPr/>
        <p:txBody>
          <a:bodyPr/>
          <a:lstStyle/>
          <a:p>
            <a:r>
              <a:rPr lang="en-VN" dirty="0"/>
              <a:t>Entry section: vô hiệu hóa ngắt</a:t>
            </a:r>
          </a:p>
          <a:p>
            <a:r>
              <a:rPr lang="en-VN" dirty="0"/>
              <a:t>Exit section: kích hoạt ngắt</a:t>
            </a:r>
          </a:p>
          <a:p>
            <a:r>
              <a:rPr lang="en-VN" dirty="0"/>
              <a:t>Liệu rằng giải pháp này có thể giải quyết được bài toán?</a:t>
            </a:r>
          </a:p>
          <a:p>
            <a:pPr lvl="1"/>
            <a:r>
              <a:rPr lang="en-VN" dirty="0"/>
              <a:t>Chuyện gì sẽ xảy ra nếu vùng tranh chấp là đoạn code chạy trong vòng 1 giờ?</a:t>
            </a:r>
          </a:p>
          <a:p>
            <a:pPr lvl="1"/>
            <a:r>
              <a:rPr lang="en-VN" dirty="0"/>
              <a:t>Liệu có tiến trình nào bị đói không?</a:t>
            </a:r>
          </a:p>
          <a:p>
            <a:pPr lvl="1"/>
            <a:r>
              <a:rPr lang="en-VN" dirty="0"/>
              <a:t>Nếu có 2 CPUs cùng chạy thì sao?</a:t>
            </a:r>
          </a:p>
        </p:txBody>
      </p:sp>
      <p:sp>
        <p:nvSpPr>
          <p:cNvPr id="4" name="Footer Placeholder 3">
            <a:extLst>
              <a:ext uri="{FF2B5EF4-FFF2-40B4-BE49-F238E27FC236}">
                <a16:creationId xmlns:a16="http://schemas.microsoft.com/office/drawing/2014/main" id="{F8C22266-B52A-210B-9C06-D8FEBB8EDFA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6255C5A-CAA8-97AA-9D65-EC5D34A2E682}"/>
              </a:ext>
            </a:extLst>
          </p:cNvPr>
          <p:cNvSpPr>
            <a:spLocks noGrp="1"/>
          </p:cNvSpPr>
          <p:nvPr>
            <p:ph type="sldNum" sz="quarter" idx="12"/>
          </p:nvPr>
        </p:nvSpPr>
        <p:spPr/>
        <p:txBody>
          <a:bodyPr/>
          <a:lstStyle/>
          <a:p>
            <a:fld id="{D8B0B3AC-44A8-D142-AAF6-9A453466E1A4}" type="slidenum">
              <a:rPr lang="en-VN" smtClean="0"/>
              <a:pPr/>
              <a:t>30</a:t>
            </a:fld>
            <a:endParaRPr lang="en-VN" dirty="0"/>
          </a:p>
        </p:txBody>
      </p:sp>
    </p:spTree>
    <p:extLst>
      <p:ext uri="{BB962C8B-B14F-4D97-AF65-F5344CB8AC3E}">
        <p14:creationId xmlns:p14="http://schemas.microsoft.com/office/powerpoint/2010/main" val="1611648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31</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79271"/>
            <a:ext cx="9210469" cy="1000411"/>
          </a:xfrm>
        </p:spPr>
        <p:txBody>
          <a:bodyPr>
            <a:normAutofit/>
          </a:bodyPr>
          <a:lstStyle/>
          <a:p>
            <a:r>
              <a:rPr lang="en-VN" sz="4100" dirty="0"/>
              <a:t>CÁC 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5.4.1. Giải pháp phần mềm 1</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Ý tưởng của giải pháp này sử dụng biến một biến </a:t>
            </a:r>
            <a:r>
              <a:rPr lang="en-VN" dirty="0">
                <a:latin typeface="Courier New" panose="02070309020205020404" pitchFamily="49" charset="0"/>
                <a:cs typeface="Courier New" panose="02070309020205020404" pitchFamily="49" charset="0"/>
              </a:rPr>
              <a:t>turn</a:t>
            </a:r>
            <a:r>
              <a:rPr lang="en-VN" dirty="0"/>
              <a:t> để kiểm tra xem tiến trình tới lượt thực hiện của tiến trình nào với sự hỗ trợ của 2 thao tác đơn nguyên là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066677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p:txBody>
          <a:bodyPr>
            <a:normAutofit fontScale="92500" lnSpcReduction="10000"/>
          </a:bodyPr>
          <a:lstStyle/>
          <a:p>
            <a:r>
              <a:rPr lang="en-VN" dirty="0"/>
              <a:t>Giải pháp dành cho 2 tiến trình</a:t>
            </a:r>
            <a:r>
              <a:rPr lang="en-US" dirty="0"/>
              <a:t>.</a:t>
            </a:r>
            <a:endParaRPr lang="en-VN" dirty="0"/>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r>
              <a:rPr lang="en-US" dirty="0"/>
              <a:t>.</a:t>
            </a:r>
            <a:endParaRPr lang="en-VN" dirty="0"/>
          </a:p>
          <a:p>
            <a:r>
              <a:rPr lang="en-VN" dirty="0"/>
              <a:t>2 tiến trình cùng chia sẻ một biến </a:t>
            </a:r>
            <a:r>
              <a:rPr lang="en-VN" dirty="0">
                <a:latin typeface="Courier New" panose="02070309020205020404" pitchFamily="49" charset="0"/>
                <a:cs typeface="Courier New" panose="02070309020205020404" pitchFamily="49" charset="0"/>
              </a:rPr>
              <a:t>turn</a:t>
            </a:r>
          </a:p>
          <a:p>
            <a:pPr lvl="1"/>
            <a:r>
              <a:rPr lang="en-US" dirty="0">
                <a:latin typeface="Courier New" panose="02070309020205020404" pitchFamily="49" charset="0"/>
                <a:cs typeface="Courier New" panose="02070309020205020404" pitchFamily="49" charset="0"/>
              </a:rPr>
              <a:t>i</a:t>
            </a:r>
            <a:r>
              <a:rPr lang="en-VN" dirty="0">
                <a:latin typeface="Courier New" panose="02070309020205020404" pitchFamily="49" charset="0"/>
                <a:cs typeface="Courier New" panose="02070309020205020404" pitchFamily="49" charset="0"/>
              </a:rPr>
              <a:t>nt turn;</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r>
              <a:rPr lang="en-US" dirty="0"/>
              <a:t>.</a:t>
            </a:r>
            <a:endParaRPr lang="en-VN" dirty="0"/>
          </a:p>
          <a:p>
            <a:r>
              <a:rPr lang="en-VN" dirty="0"/>
              <a:t>Giá trị của </a:t>
            </a:r>
            <a:r>
              <a:rPr lang="en-VN" dirty="0">
                <a:latin typeface="Courier New" panose="02070309020205020404" pitchFamily="49" charset="0"/>
                <a:cs typeface="Courier New" panose="02070309020205020404" pitchFamily="49" charset="0"/>
              </a:rPr>
              <a:t>turn</a:t>
            </a:r>
            <a:r>
              <a:rPr lang="en-VN" dirty="0"/>
              <a:t> sẽ được khởi tạo là </a:t>
            </a:r>
            <a:r>
              <a:rPr lang="en-VN" i="1" dirty="0">
                <a:latin typeface="Courier New" panose="02070309020205020404" pitchFamily="49" charset="0"/>
                <a:cs typeface="Courier New" panose="02070309020205020404" pitchFamily="49" charset="0"/>
              </a:rPr>
              <a:t>i</a:t>
            </a:r>
            <a:r>
              <a:rPr lang="en-US" dirty="0"/>
              <a:t>.</a:t>
            </a:r>
            <a:endParaRPr lang="en-VN" dirty="0"/>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32</a:t>
            </a:fld>
            <a:endParaRPr lang="en-VN" dirty="0"/>
          </a:p>
        </p:txBody>
      </p:sp>
    </p:spTree>
    <p:extLst>
      <p:ext uri="{BB962C8B-B14F-4D97-AF65-F5344CB8AC3E}">
        <p14:creationId xmlns:p14="http://schemas.microsoft.com/office/powerpoint/2010/main" val="151156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33</a:t>
            </a:fld>
            <a:endParaRPr lang="en-VN" dirty="0"/>
          </a:p>
        </p:txBody>
      </p:sp>
      <p:sp>
        <p:nvSpPr>
          <p:cNvPr id="11" name="Rectangle 3">
            <a:extLst>
              <a:ext uri="{FF2B5EF4-FFF2-40B4-BE49-F238E27FC236}">
                <a16:creationId xmlns:a16="http://schemas.microsoft.com/office/drawing/2014/main" id="{2BE5DE84-62C6-062F-CF9A-2E075882A7C8}"/>
              </a:ext>
            </a:extLst>
          </p:cNvPr>
          <p:cNvSpPr>
            <a:spLocks noGrp="1" noChangeArrowheads="1"/>
          </p:cNvSpPr>
          <p:nvPr>
            <p:ph idx="1"/>
          </p:nvPr>
        </p:nvSpPr>
        <p:spPr bwMode="auto">
          <a:xfrm>
            <a:off x="4259722" y="1576220"/>
            <a:ext cx="4447233" cy="470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j);</a:t>
            </a:r>
          </a:p>
          <a:p>
            <a:pPr lvl="1">
              <a:lnSpc>
                <a:spcPct val="150000"/>
              </a:lnSpc>
              <a:spcBef>
                <a:spcPts val="1600"/>
              </a:spcBef>
              <a:spcAft>
                <a:spcPts val="1600"/>
              </a:spcAft>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j;</a:t>
            </a:r>
          </a:p>
          <a:p>
            <a:pPr lvl="1">
              <a:lnSpc>
                <a:spcPct val="150000"/>
              </a:lnSpc>
              <a:spcBef>
                <a:spcPts val="1800"/>
              </a:spcBef>
              <a:spcAft>
                <a:spcPts val="1000"/>
              </a:spcAft>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12" name="Rectangle 11">
            <a:extLst>
              <a:ext uri="{FF2B5EF4-FFF2-40B4-BE49-F238E27FC236}">
                <a16:creationId xmlns:a16="http://schemas.microsoft.com/office/drawing/2014/main" id="{B98B21FA-D7C4-8540-8515-D43EE46C6204}"/>
              </a:ext>
            </a:extLst>
          </p:cNvPr>
          <p:cNvSpPr/>
          <p:nvPr/>
        </p:nvSpPr>
        <p:spPr>
          <a:xfrm>
            <a:off x="4956641" y="3212353"/>
            <a:ext cx="2652096" cy="41040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EB26B7A-480C-3DF5-F93F-7A092566E801}"/>
              </a:ext>
            </a:extLst>
          </p:cNvPr>
          <p:cNvSpPr/>
          <p:nvPr/>
        </p:nvSpPr>
        <p:spPr>
          <a:xfrm>
            <a:off x="4951319" y="4361951"/>
            <a:ext cx="2652096" cy="41040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0C1D555-9EC8-3185-4397-510EEE970552}"/>
              </a:ext>
            </a:extLst>
          </p:cNvPr>
          <p:cNvSpPr txBox="1"/>
          <p:nvPr/>
        </p:nvSpPr>
        <p:spPr>
          <a:xfrm>
            <a:off x="2262410" y="1756750"/>
            <a:ext cx="1321003" cy="379078"/>
          </a:xfrm>
          <a:prstGeom prst="rect">
            <a:avLst/>
          </a:prstGeom>
          <a:noFill/>
        </p:spPr>
        <p:txBody>
          <a:bodyPr wrap="non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Tiến trình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 </a:t>
            </a:r>
            <a:endParaRPr lang="en-VN" sz="16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3ED10E5A-3943-82C1-E143-025F55B01617}"/>
              </a:ext>
            </a:extLst>
          </p:cNvPr>
          <p:cNvSpPr/>
          <p:nvPr/>
        </p:nvSpPr>
        <p:spPr>
          <a:xfrm>
            <a:off x="3708448"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9491F54-CD24-8C45-C3BC-EAC5BB269932}"/>
              </a:ext>
            </a:extLst>
          </p:cNvPr>
          <p:cNvSpPr txBox="1"/>
          <p:nvPr/>
        </p:nvSpPr>
        <p:spPr>
          <a:xfrm>
            <a:off x="373028" y="3084944"/>
            <a:ext cx="3210385"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Nếu kiểm tra thấy đang lượt của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thì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chờ và không làm gì cả</a:t>
            </a:r>
          </a:p>
        </p:txBody>
      </p:sp>
      <p:sp>
        <p:nvSpPr>
          <p:cNvPr id="18" name="Right Arrow 17">
            <a:extLst>
              <a:ext uri="{FF2B5EF4-FFF2-40B4-BE49-F238E27FC236}">
                <a16:creationId xmlns:a16="http://schemas.microsoft.com/office/drawing/2014/main" id="{631D3B65-8C52-83A2-B174-D2A91EAF5BFB}"/>
              </a:ext>
            </a:extLst>
          </p:cNvPr>
          <p:cNvSpPr/>
          <p:nvPr/>
        </p:nvSpPr>
        <p:spPr>
          <a:xfrm>
            <a:off x="3708448" y="3376749"/>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B34E287-7539-A7C1-BA90-249ABDB75E4F}"/>
              </a:ext>
            </a:extLst>
          </p:cNvPr>
          <p:cNvSpPr txBox="1"/>
          <p:nvPr/>
        </p:nvSpPr>
        <p:spPr>
          <a:xfrm>
            <a:off x="8632674" y="3442451"/>
            <a:ext cx="3559326" cy="1019253"/>
          </a:xfrm>
          <a:prstGeom prst="rect">
            <a:avLst/>
          </a:prstGeom>
          <a:noFill/>
        </p:spPr>
        <p:txBody>
          <a:bodyPr wrap="square" rtlCol="0" anchor="ctr">
            <a:spAutoFit/>
          </a:bodyPr>
          <a:lstStyle/>
          <a:p>
            <a:pP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turn != j </a:t>
            </a:r>
            <a:r>
              <a:rPr lang="en-VN" sz="1600" i="1" dirty="0">
                <a:latin typeface="Arial" panose="020B0604020202020204" pitchFamily="34" charset="0"/>
                <a:cs typeface="Arial" panose="020B0604020202020204" pitchFamily="34" charset="0"/>
                <a:sym typeface="Wingdings" pitchFamily="2" charset="2"/>
              </a:rPr>
              <a:t> turn = i</a:t>
            </a:r>
            <a:br>
              <a:rPr lang="en-VN" sz="1600" i="1" dirty="0">
                <a:latin typeface="Arial" panose="020B0604020202020204" pitchFamily="34" charset="0"/>
                <a:cs typeface="Arial" panose="020B0604020202020204" pitchFamily="34" charset="0"/>
                <a:sym typeface="Wingdings" pitchFamily="2" charset="2"/>
              </a:rPr>
            </a:br>
            <a:r>
              <a:rPr lang="en-VN" sz="1600" i="1" dirty="0">
                <a:latin typeface="Arial" panose="020B0604020202020204" pitchFamily="34" charset="0"/>
                <a:cs typeface="Arial" panose="020B0604020202020204" pitchFamily="34" charset="0"/>
                <a:sym typeface="Wingdings" pitchFamily="2" charset="2"/>
              </a:rPr>
              <a:t>tới lượt của Pi nên thoát khỏi vòng lặp while và tiến vào vùng tranh chấp</a:t>
            </a:r>
            <a:endParaRPr lang="en-VN" sz="1600" i="1" dirty="0">
              <a:latin typeface="Arial" panose="020B0604020202020204" pitchFamily="34" charset="0"/>
              <a:cs typeface="Arial" panose="020B0604020202020204" pitchFamily="34" charset="0"/>
            </a:endParaRPr>
          </a:p>
        </p:txBody>
      </p:sp>
      <p:sp>
        <p:nvSpPr>
          <p:cNvPr id="20" name="Right Arrow 19">
            <a:extLst>
              <a:ext uri="{FF2B5EF4-FFF2-40B4-BE49-F238E27FC236}">
                <a16:creationId xmlns:a16="http://schemas.microsoft.com/office/drawing/2014/main" id="{30D914C4-FB15-810D-2E45-B9DE0A71B304}"/>
              </a:ext>
            </a:extLst>
          </p:cNvPr>
          <p:cNvSpPr/>
          <p:nvPr/>
        </p:nvSpPr>
        <p:spPr>
          <a:xfrm flipH="1">
            <a:off x="7912884" y="393254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9B37A91-A9C7-5679-475D-DE4E84433376}"/>
              </a:ext>
            </a:extLst>
          </p:cNvPr>
          <p:cNvSpPr txBox="1"/>
          <p:nvPr/>
        </p:nvSpPr>
        <p:spPr>
          <a:xfrm>
            <a:off x="278780" y="4217275"/>
            <a:ext cx="3304633"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Sau khi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thực thi vùng tranh chấp xong thì trả lượt lại về cho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p>
        </p:txBody>
      </p:sp>
      <p:sp>
        <p:nvSpPr>
          <p:cNvPr id="22" name="Right Arrow 21">
            <a:extLst>
              <a:ext uri="{FF2B5EF4-FFF2-40B4-BE49-F238E27FC236}">
                <a16:creationId xmlns:a16="http://schemas.microsoft.com/office/drawing/2014/main" id="{B205E206-4E80-98EA-0C5B-35B48C4ED2D0}"/>
              </a:ext>
            </a:extLst>
          </p:cNvPr>
          <p:cNvSpPr/>
          <p:nvPr/>
        </p:nvSpPr>
        <p:spPr>
          <a:xfrm>
            <a:off x="3708448" y="4509080"/>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Line Callout 3 22">
            <a:extLst>
              <a:ext uri="{FF2B5EF4-FFF2-40B4-BE49-F238E27FC236}">
                <a16:creationId xmlns:a16="http://schemas.microsoft.com/office/drawing/2014/main" id="{93C365FD-7083-EE0A-2A3C-0DCCD28E414E}"/>
              </a:ext>
            </a:extLst>
          </p:cNvPr>
          <p:cNvSpPr/>
          <p:nvPr/>
        </p:nvSpPr>
        <p:spPr>
          <a:xfrm>
            <a:off x="8134334" y="2394413"/>
            <a:ext cx="2158240" cy="612637"/>
          </a:xfrm>
          <a:prstGeom prst="borderCallout3">
            <a:avLst>
              <a:gd name="adj1" fmla="val 19948"/>
              <a:gd name="adj2" fmla="val -5734"/>
              <a:gd name="adj3" fmla="val 19949"/>
              <a:gd name="adj4" fmla="val -12156"/>
              <a:gd name="adj5" fmla="val 102396"/>
              <a:gd name="adj6" fmla="val -12020"/>
              <a:gd name="adj7" fmla="val 134311"/>
              <a:gd name="adj8" fmla="val -24769"/>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e</a:t>
            </a:r>
            <a:r>
              <a:rPr lang="en-VN" sz="1600" dirty="0">
                <a:solidFill>
                  <a:schemeClr val="tx1"/>
                </a:solidFill>
                <a:latin typeface="Courier New" panose="02070309020205020404" pitchFamily="49" charset="0"/>
                <a:cs typeface="Courier New" panose="02070309020205020404" pitchFamily="49" charset="0"/>
              </a:rPr>
              <a:t>ntry section,</a:t>
            </a:r>
            <a:br>
              <a:rPr lang="en-VN" sz="1600" dirty="0">
                <a:solidFill>
                  <a:schemeClr val="tx1"/>
                </a:solidFill>
                <a:latin typeface="Courier New" panose="02070309020205020404" pitchFamily="49" charset="0"/>
                <a:cs typeface="Courier New" panose="02070309020205020404" pitchFamily="49" charset="0"/>
              </a:rPr>
            </a:br>
            <a:r>
              <a:rPr lang="en-VN" sz="1600" dirty="0">
                <a:solidFill>
                  <a:schemeClr val="tx1"/>
                </a:solidFill>
                <a:latin typeface="Courier New" panose="02070309020205020404" pitchFamily="49" charset="0"/>
                <a:cs typeface="Courier New" panose="02070309020205020404" pitchFamily="49" charset="0"/>
              </a:rPr>
              <a:t>vô hiệu hóa ngắt </a:t>
            </a:r>
          </a:p>
        </p:txBody>
      </p:sp>
      <p:sp>
        <p:nvSpPr>
          <p:cNvPr id="24" name="Line Callout 3 23">
            <a:extLst>
              <a:ext uri="{FF2B5EF4-FFF2-40B4-BE49-F238E27FC236}">
                <a16:creationId xmlns:a16="http://schemas.microsoft.com/office/drawing/2014/main" id="{DEC04832-4B1D-94D0-A601-E89671CF8AFC}"/>
              </a:ext>
            </a:extLst>
          </p:cNvPr>
          <p:cNvSpPr/>
          <p:nvPr/>
        </p:nvSpPr>
        <p:spPr>
          <a:xfrm>
            <a:off x="8270124" y="4715705"/>
            <a:ext cx="2114790" cy="612637"/>
          </a:xfrm>
          <a:prstGeom prst="borderCallout3">
            <a:avLst>
              <a:gd name="adj1" fmla="val 94878"/>
              <a:gd name="adj2" fmla="val -8333"/>
              <a:gd name="adj3" fmla="val 94877"/>
              <a:gd name="adj4" fmla="val -16992"/>
              <a:gd name="adj5" fmla="val 22379"/>
              <a:gd name="adj6" fmla="val -16992"/>
              <a:gd name="adj7" fmla="val 4445"/>
              <a:gd name="adj8" fmla="val -3154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e</a:t>
            </a:r>
            <a:r>
              <a:rPr lang="en-VN" sz="1600" dirty="0">
                <a:solidFill>
                  <a:schemeClr val="tx1"/>
                </a:solidFill>
                <a:latin typeface="Courier New" panose="02070309020205020404" pitchFamily="49" charset="0"/>
                <a:cs typeface="Courier New" panose="02070309020205020404" pitchFamily="49" charset="0"/>
              </a:rPr>
              <a:t>xit section, kích hoạt ngắt</a:t>
            </a:r>
          </a:p>
        </p:txBody>
      </p:sp>
    </p:spTree>
    <p:extLst>
      <p:ext uri="{BB962C8B-B14F-4D97-AF65-F5344CB8AC3E}">
        <p14:creationId xmlns:p14="http://schemas.microsoft.com/office/powerpoint/2010/main" val="15297889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a:xfrm>
            <a:off x="838199" y="1788160"/>
            <a:ext cx="10908323" cy="4388803"/>
          </a:xfrm>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a:t>
            </a:r>
            <a:r>
              <a:rPr lang="en-VN" dirty="0">
                <a:latin typeface="Courier New" panose="02070309020205020404" pitchFamily="49" charset="0"/>
                <a:cs typeface="Courier New" panose="02070309020205020404" pitchFamily="49" charset="0"/>
              </a:rPr>
              <a:t>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34</a:t>
            </a:fld>
            <a:endParaRPr lang="en-VN" dirty="0"/>
          </a:p>
        </p:txBody>
      </p:sp>
    </p:spTree>
    <p:extLst>
      <p:ext uri="{BB962C8B-B14F-4D97-AF65-F5344CB8AC3E}">
        <p14:creationId xmlns:p14="http://schemas.microsoft.com/office/powerpoint/2010/main" val="29340003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800" b="1" dirty="0">
                <a:gradFill>
                  <a:gsLst>
                    <a:gs pos="0">
                      <a:srgbClr val="FFC000"/>
                    </a:gs>
                    <a:gs pos="99000">
                      <a:srgbClr val="FF0000"/>
                    </a:gs>
                  </a:gsLst>
                  <a:lin ang="5400000" scaled="1"/>
                </a:gradFill>
              </a:rPr>
              <a:t>P</a:t>
            </a:r>
            <a:r>
              <a:rPr lang="en-US" altLang="en-US" sz="18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35</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654698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1984916" y="5644456"/>
            <a:ext cx="2867343" cy="389642"/>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sq">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6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phải chờ P1 trả turn = 0</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6869151" y="5644455"/>
            <a:ext cx="3130633" cy="587835"/>
          </a:xfrm>
          <a:prstGeom prst="accentCallout3">
            <a:avLst>
              <a:gd name="adj1" fmla="val 18750"/>
              <a:gd name="adj2" fmla="val -8333"/>
              <a:gd name="adj3" fmla="val 18750"/>
              <a:gd name="adj4" fmla="val -16667"/>
              <a:gd name="adj5" fmla="val -56094"/>
              <a:gd name="adj6" fmla="val -16849"/>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thời gian chạy RS, không vào CS nhưng cản P0 vào CS</a:t>
            </a:r>
            <a:r>
              <a:rPr lang="en-US"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a:t>
            </a:r>
            <a:r>
              <a:rPr lang="en-VN"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do turn vẫn đang bằng 1</a:t>
            </a:r>
          </a:p>
        </p:txBody>
      </p:sp>
    </p:spTree>
    <p:extLst>
      <p:ext uri="{BB962C8B-B14F-4D97-AF65-F5344CB8AC3E}">
        <p14:creationId xmlns:p14="http://schemas.microsoft.com/office/powerpoint/2010/main" val="23480425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36</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7930376"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không biết phảo chờ bao lâu để được vào CS</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7198524" y="5644456"/>
            <a:ext cx="2757944" cy="395898"/>
          </a:xfrm>
          <a:prstGeom prst="accentCallout3">
            <a:avLst>
              <a:gd name="adj1" fmla="val 18750"/>
              <a:gd name="adj2" fmla="val -8333"/>
              <a:gd name="adj3" fmla="val 18750"/>
              <a:gd name="adj4" fmla="val -16667"/>
              <a:gd name="adj5" fmla="val -54825"/>
              <a:gd name="adj6" fmla="val -16667"/>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nhiều thời gian chạy RS</a:t>
            </a:r>
          </a:p>
        </p:txBody>
      </p:sp>
    </p:spTree>
    <p:extLst>
      <p:ext uri="{BB962C8B-B14F-4D97-AF65-F5344CB8AC3E}">
        <p14:creationId xmlns:p14="http://schemas.microsoft.com/office/powerpoint/2010/main" val="19825118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1BF9-5674-2953-BB72-E1BA3B11F7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4F0307-E066-CFD7-17D4-1690EB4A02EE}"/>
              </a:ext>
            </a:extLst>
          </p:cNvPr>
          <p:cNvSpPr>
            <a:spLocks noGrp="1"/>
          </p:cNvSpPr>
          <p:nvPr>
            <p:ph type="sldNum" sz="quarter" idx="12"/>
          </p:nvPr>
        </p:nvSpPr>
        <p:spPr/>
        <p:txBody>
          <a:bodyPr/>
          <a:lstStyle/>
          <a:p>
            <a:fld id="{D8B0B3AC-44A8-D142-AAF6-9A453466E1A4}" type="slidenum">
              <a:rPr lang="en-VN" smtClean="0"/>
              <a:pPr/>
              <a:t>37</a:t>
            </a:fld>
            <a:endParaRPr lang="en-VN" dirty="0"/>
          </a:p>
        </p:txBody>
      </p:sp>
      <p:sp>
        <p:nvSpPr>
          <p:cNvPr id="3" name="Text Placeholder 2">
            <a:extLst>
              <a:ext uri="{FF2B5EF4-FFF2-40B4-BE49-F238E27FC236}">
                <a16:creationId xmlns:a16="http://schemas.microsoft.com/office/drawing/2014/main" id="{DC27AA04-4299-2E7C-790D-FC485FEC174D}"/>
              </a:ext>
            </a:extLst>
          </p:cNvPr>
          <p:cNvSpPr>
            <a:spLocks noGrp="1"/>
          </p:cNvSpPr>
          <p:nvPr>
            <p:ph type="body" sz="quarter" idx="13"/>
          </p:nvPr>
        </p:nvSpPr>
        <p:spPr>
          <a:xfrm>
            <a:off x="1470929" y="1979270"/>
            <a:ext cx="9210469" cy="1000411"/>
          </a:xfrm>
        </p:spPr>
        <p:txBody>
          <a:bodyPr>
            <a:normAutofit/>
          </a:bodyPr>
          <a:lstStyle/>
          <a:p>
            <a:r>
              <a:rPr lang="en-VN" sz="4100" dirty="0"/>
              <a:t>CÁC GIẢI PHÁP PHẦN MỀM</a:t>
            </a:r>
          </a:p>
        </p:txBody>
      </p:sp>
      <p:sp>
        <p:nvSpPr>
          <p:cNvPr id="4" name="Text Placeholder 3">
            <a:extLst>
              <a:ext uri="{FF2B5EF4-FFF2-40B4-BE49-F238E27FC236}">
                <a16:creationId xmlns:a16="http://schemas.microsoft.com/office/drawing/2014/main" id="{D276A4A0-88FB-DE75-9D34-DCFE1BE7186F}"/>
              </a:ext>
            </a:extLst>
          </p:cNvPr>
          <p:cNvSpPr>
            <a:spLocks noGrp="1"/>
          </p:cNvSpPr>
          <p:nvPr>
            <p:ph type="body" sz="quarter" idx="14"/>
          </p:nvPr>
        </p:nvSpPr>
        <p:spPr/>
        <p:txBody>
          <a:bodyPr/>
          <a:lstStyle/>
          <a:p>
            <a:r>
              <a:rPr lang="en-VN" dirty="0"/>
              <a:t>5.4.2. Giải pháp phần mềm </a:t>
            </a:r>
            <a:r>
              <a:rPr lang="en-US" dirty="0"/>
              <a:t>2</a:t>
            </a:r>
            <a:endParaRPr lang="en-VN" dirty="0"/>
          </a:p>
        </p:txBody>
      </p:sp>
      <p:sp>
        <p:nvSpPr>
          <p:cNvPr id="5" name="Text Placeholder 4">
            <a:extLst>
              <a:ext uri="{FF2B5EF4-FFF2-40B4-BE49-F238E27FC236}">
                <a16:creationId xmlns:a16="http://schemas.microsoft.com/office/drawing/2014/main" id="{3DDCC010-4FEF-FE92-9A5F-0FA5A70FCB5E}"/>
              </a:ext>
            </a:extLst>
          </p:cNvPr>
          <p:cNvSpPr>
            <a:spLocks noGrp="1"/>
          </p:cNvSpPr>
          <p:nvPr>
            <p:ph type="body" sz="quarter" idx="15"/>
          </p:nvPr>
        </p:nvSpPr>
        <p:spPr/>
        <p:txBody>
          <a:bodyPr/>
          <a:lstStyle/>
          <a:p>
            <a:r>
              <a:rPr lang="en-VN" dirty="0"/>
              <a:t>Ý tưởng của giải pháp này sử dụng </a:t>
            </a:r>
            <a:r>
              <a:rPr lang="en-US" dirty="0" err="1"/>
              <a:t>một</a:t>
            </a:r>
            <a:r>
              <a:rPr lang="en-US" dirty="0"/>
              <a:t> </a:t>
            </a:r>
            <a:r>
              <a:rPr lang="en-US" dirty="0" err="1"/>
              <a:t>mảng</a:t>
            </a:r>
            <a:r>
              <a:rPr lang="en-VN" dirty="0"/>
              <a:t> </a:t>
            </a:r>
            <a:r>
              <a:rPr lang="en-US" dirty="0">
                <a:latin typeface="Courier New" panose="02070309020205020404" pitchFamily="49" charset="0"/>
                <a:cs typeface="Courier New" panose="02070309020205020404" pitchFamily="49" charset="0"/>
              </a:rPr>
              <a:t>flag[]</a:t>
            </a:r>
            <a:r>
              <a:rPr lang="en-VN" dirty="0"/>
              <a:t> để kiểm tra xem tiến trình tới lượt thực hiện của tiến trình nào với sự hỗ trợ của 2 thao tác đơn nguyên là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a:t>
            </a:r>
          </a:p>
        </p:txBody>
      </p:sp>
      <p:sp>
        <p:nvSpPr>
          <p:cNvPr id="6" name="Text Placeholder 5">
            <a:extLst>
              <a:ext uri="{FF2B5EF4-FFF2-40B4-BE49-F238E27FC236}">
                <a16:creationId xmlns:a16="http://schemas.microsoft.com/office/drawing/2014/main" id="{C7B3E329-186F-FD0F-BFDF-8580B1518D0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BF95D13D-4569-8434-B3B3-8A4037EA3D60}"/>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5248038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97B50-7CB9-E2C4-A0BB-9B7FBB64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FD63C-6624-3BCB-E5FB-08F4C8683F8A}"/>
              </a:ext>
            </a:extLst>
          </p:cNvPr>
          <p:cNvSpPr>
            <a:spLocks noGrp="1"/>
          </p:cNvSpPr>
          <p:nvPr>
            <p:ph type="title"/>
          </p:nvPr>
        </p:nvSpPr>
        <p:spPr/>
        <p:txBody>
          <a:bodyPr/>
          <a:lstStyle/>
          <a:p>
            <a:r>
              <a:rPr lang="en-VN" dirty="0"/>
              <a:t>5.4.</a:t>
            </a:r>
            <a:r>
              <a:rPr lang="en-US" dirty="0"/>
              <a:t>2</a:t>
            </a:r>
            <a:r>
              <a:rPr lang="en-VN" dirty="0"/>
              <a:t>. Giải pháp phần mềm </a:t>
            </a:r>
            <a:r>
              <a:rPr lang="en-US" dirty="0"/>
              <a:t>2</a:t>
            </a:r>
            <a:endParaRPr lang="en-VN" dirty="0"/>
          </a:p>
        </p:txBody>
      </p:sp>
      <p:sp>
        <p:nvSpPr>
          <p:cNvPr id="3" name="Content Placeholder 2">
            <a:extLst>
              <a:ext uri="{FF2B5EF4-FFF2-40B4-BE49-F238E27FC236}">
                <a16:creationId xmlns:a16="http://schemas.microsoft.com/office/drawing/2014/main" id="{171802C9-606F-31BA-15BC-ED086C150FA2}"/>
              </a:ext>
            </a:extLst>
          </p:cNvPr>
          <p:cNvSpPr>
            <a:spLocks noGrp="1"/>
          </p:cNvSpPr>
          <p:nvPr>
            <p:ph idx="1"/>
          </p:nvPr>
        </p:nvSpPr>
        <p:spPr/>
        <p:txBody>
          <a:bodyPr>
            <a:normAutofit fontScale="92500" lnSpcReduction="20000"/>
          </a:bodyPr>
          <a:lstStyle/>
          <a:p>
            <a:r>
              <a:rPr lang="en-VN" dirty="0"/>
              <a:t>Giải pháp dành cho 2 tiến trình</a:t>
            </a:r>
            <a:r>
              <a:rPr lang="en-US" dirty="0"/>
              <a:t>.</a:t>
            </a:r>
            <a:endParaRPr lang="en-VN" dirty="0"/>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r>
              <a:rPr lang="en-US" dirty="0"/>
              <a:t>.</a:t>
            </a:r>
            <a:endParaRPr lang="en-VN" dirty="0"/>
          </a:p>
          <a:p>
            <a:r>
              <a:rPr lang="en-VN" dirty="0"/>
              <a:t>2 tiến trình cùng chia sẻ một biến </a:t>
            </a:r>
            <a:r>
              <a:rPr lang="en-US" dirty="0">
                <a:latin typeface="Courier New" panose="02070309020205020404" pitchFamily="49" charset="0"/>
                <a:cs typeface="Courier New" panose="02070309020205020404" pitchFamily="49" charset="0"/>
              </a:rPr>
              <a:t>flag</a:t>
            </a:r>
            <a:endParaRPr lang="en-VN"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b</a:t>
            </a:r>
            <a:r>
              <a:rPr lang="en-VN" dirty="0">
                <a:latin typeface="Courier New" panose="02070309020205020404" pitchFamily="49" charset="0"/>
                <a:cs typeface="Courier New" panose="02070309020205020404" pitchFamily="49" charset="0"/>
              </a:rPr>
              <a:t>oolean flag[2];</a:t>
            </a:r>
          </a:p>
          <a:p>
            <a:r>
              <a:rPr lang="en-VN" dirty="0"/>
              <a:t>Mảng </a:t>
            </a:r>
            <a:r>
              <a:rPr lang="en-VN" dirty="0">
                <a:latin typeface="Courier New" panose="02070309020205020404" pitchFamily="49" charset="0"/>
                <a:cs typeface="Courier New" panose="02070309020205020404" pitchFamily="49" charset="0"/>
              </a:rPr>
              <a:t>flag[] </a:t>
            </a:r>
            <a:r>
              <a:rPr lang="en-VN" dirty="0"/>
              <a:t>được dùng để xác định liệu tiến trình đã sẵn sàng để vào vùng tranh chấp chưa</a:t>
            </a:r>
            <a:r>
              <a:rPr lang="en-US" dirty="0"/>
              <a:t>.</a:t>
            </a:r>
            <a:endParaRPr lang="en-VN" dirty="0"/>
          </a:p>
          <a:p>
            <a:pPr marL="457200" lvl="1" indent="0">
              <a:buNone/>
            </a:pPr>
            <a:r>
              <a:rPr lang="en-US" i="1" dirty="0">
                <a:latin typeface="Courier New" panose="02070309020205020404" pitchFamily="49" charset="0"/>
                <a:cs typeface="Courier New" panose="02070309020205020404" pitchFamily="49" charset="0"/>
              </a:rPr>
              <a:t>f</a:t>
            </a:r>
            <a:r>
              <a:rPr lang="en-VN" i="1" dirty="0">
                <a:latin typeface="Courier New" panose="02070309020205020404" pitchFamily="49" charset="0"/>
                <a:cs typeface="Courier New" panose="02070309020205020404" pitchFamily="49" charset="0"/>
              </a:rPr>
              <a:t>lag[i] = true; </a:t>
            </a:r>
            <a:r>
              <a:rPr lang="en-VN" dirty="0"/>
              <a:t>cho biết là </a:t>
            </a: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đã sẵn sàng để vào vùng tranh chấp</a:t>
            </a:r>
            <a:r>
              <a:rPr lang="en-US" dirty="0"/>
              <a:t>.</a:t>
            </a:r>
            <a:endParaRPr lang="en-VN" dirty="0"/>
          </a:p>
          <a:p>
            <a:r>
              <a:rPr lang="en-VN" dirty="0"/>
              <a:t>Giá trị của </a:t>
            </a:r>
            <a:r>
              <a:rPr lang="en-US" dirty="0">
                <a:latin typeface="Courier New" panose="02070309020205020404" pitchFamily="49" charset="0"/>
                <a:cs typeface="Courier New" panose="02070309020205020404" pitchFamily="49" charset="0"/>
              </a:rPr>
              <a:t>flag[</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VN" dirty="0"/>
              <a:t> sẽ được khởi tạo là </a:t>
            </a:r>
            <a:r>
              <a:rPr lang="en-US" i="1" dirty="0">
                <a:latin typeface="Courier New" panose="02070309020205020404" pitchFamily="49" charset="0"/>
                <a:cs typeface="Courier New" panose="02070309020205020404" pitchFamily="49" charset="0"/>
              </a:rPr>
              <a:t>false</a:t>
            </a:r>
            <a:r>
              <a:rPr lang="en-US" dirty="0"/>
              <a:t>.</a:t>
            </a:r>
            <a:endParaRPr lang="en-VN" dirty="0"/>
          </a:p>
        </p:txBody>
      </p:sp>
      <p:sp>
        <p:nvSpPr>
          <p:cNvPr id="4" name="Footer Placeholder 3">
            <a:extLst>
              <a:ext uri="{FF2B5EF4-FFF2-40B4-BE49-F238E27FC236}">
                <a16:creationId xmlns:a16="http://schemas.microsoft.com/office/drawing/2014/main" id="{2E17393B-BAF4-853C-1999-570FB0F15E8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7360B3A-D8F7-8644-BA45-8BEEA9B12624}"/>
              </a:ext>
            </a:extLst>
          </p:cNvPr>
          <p:cNvSpPr>
            <a:spLocks noGrp="1"/>
          </p:cNvSpPr>
          <p:nvPr>
            <p:ph type="sldNum" sz="quarter" idx="12"/>
          </p:nvPr>
        </p:nvSpPr>
        <p:spPr/>
        <p:txBody>
          <a:bodyPr/>
          <a:lstStyle/>
          <a:p>
            <a:fld id="{D8B0B3AC-44A8-D142-AAF6-9A453466E1A4}" type="slidenum">
              <a:rPr lang="en-VN" smtClean="0"/>
              <a:pPr/>
              <a:t>38</a:t>
            </a:fld>
            <a:endParaRPr lang="en-VN" dirty="0"/>
          </a:p>
        </p:txBody>
      </p:sp>
    </p:spTree>
    <p:extLst>
      <p:ext uri="{BB962C8B-B14F-4D97-AF65-F5344CB8AC3E}">
        <p14:creationId xmlns:p14="http://schemas.microsoft.com/office/powerpoint/2010/main" val="384843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A435-FAE2-E326-7B03-A808B4D44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5CD51-087B-00A6-D291-CE1D783F617C}"/>
              </a:ext>
            </a:extLst>
          </p:cNvPr>
          <p:cNvSpPr>
            <a:spLocks noGrp="1"/>
          </p:cNvSpPr>
          <p:nvPr>
            <p:ph type="title"/>
          </p:nvPr>
        </p:nvSpPr>
        <p:spPr>
          <a:xfrm>
            <a:off x="838200" y="396523"/>
            <a:ext cx="10515600" cy="979200"/>
          </a:xfrm>
        </p:spPr>
        <p:txBody>
          <a:bodyPr>
            <a:normAutofit/>
          </a:bodyPr>
          <a:lstStyle/>
          <a:p>
            <a:r>
              <a:rPr lang="en-VN" sz="4000" dirty="0"/>
              <a:t>5.4.</a:t>
            </a:r>
            <a:r>
              <a:rPr lang="en-US" sz="4000" dirty="0"/>
              <a:t>2</a:t>
            </a:r>
            <a:r>
              <a:rPr lang="en-VN" sz="4000" dirty="0"/>
              <a:t>. Giải pháp phần mềm </a:t>
            </a:r>
            <a:r>
              <a:rPr lang="en-US" sz="4000" dirty="0"/>
              <a:t>2</a:t>
            </a:r>
            <a:endParaRPr lang="en-VN" sz="4000" dirty="0"/>
          </a:p>
        </p:txBody>
      </p:sp>
      <p:sp>
        <p:nvSpPr>
          <p:cNvPr id="4" name="Footer Placeholder 3">
            <a:extLst>
              <a:ext uri="{FF2B5EF4-FFF2-40B4-BE49-F238E27FC236}">
                <a16:creationId xmlns:a16="http://schemas.microsoft.com/office/drawing/2014/main" id="{027CD096-21B3-FCC4-AFF9-D7845674ED8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488E318-24E6-CACA-6053-347E769B20A0}"/>
              </a:ext>
            </a:extLst>
          </p:cNvPr>
          <p:cNvSpPr>
            <a:spLocks noGrp="1"/>
          </p:cNvSpPr>
          <p:nvPr>
            <p:ph type="sldNum" sz="quarter" idx="12"/>
          </p:nvPr>
        </p:nvSpPr>
        <p:spPr/>
        <p:txBody>
          <a:bodyPr/>
          <a:lstStyle/>
          <a:p>
            <a:fld id="{D8B0B3AC-44A8-D142-AAF6-9A453466E1A4}" type="slidenum">
              <a:rPr lang="en-VN" smtClean="0"/>
              <a:pPr/>
              <a:t>39</a:t>
            </a:fld>
            <a:endParaRPr lang="en-VN" dirty="0"/>
          </a:p>
        </p:txBody>
      </p:sp>
      <p:sp>
        <p:nvSpPr>
          <p:cNvPr id="11" name="Rectangle 3">
            <a:extLst>
              <a:ext uri="{FF2B5EF4-FFF2-40B4-BE49-F238E27FC236}">
                <a16:creationId xmlns:a16="http://schemas.microsoft.com/office/drawing/2014/main" id="{67E079B0-B985-337A-2527-24DF95006B88}"/>
              </a:ext>
            </a:extLst>
          </p:cNvPr>
          <p:cNvSpPr>
            <a:spLocks noGrp="1" noChangeArrowheads="1"/>
          </p:cNvSpPr>
          <p:nvPr>
            <p:ph idx="1"/>
          </p:nvPr>
        </p:nvSpPr>
        <p:spPr bwMode="auto">
          <a:xfrm>
            <a:off x="4471244" y="1423083"/>
            <a:ext cx="4447233" cy="507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p>
          <a:p>
            <a:pPr lvl="1">
              <a:lnSpc>
                <a:spcPct val="150000"/>
              </a:lnSpc>
              <a:buNone/>
            </a:pPr>
            <a:r>
              <a:rPr lang="en-US" altLang="en-US" sz="1600" dirty="0">
                <a:solidFill>
                  <a:srgbClr val="000000"/>
                </a:solidFill>
                <a:latin typeface="Courier New" panose="02070309020205020404" pitchFamily="49" charset="0"/>
              </a:rPr>
              <a:t>while (true)</a:t>
            </a:r>
          </a:p>
          <a:p>
            <a:pPr lvl="1">
              <a:lnSpc>
                <a:spcPct val="150000"/>
              </a:lnSpc>
              <a:buNone/>
            </a:pPr>
            <a:r>
              <a:rPr lang="en-US" altLang="en-US" sz="1600" dirty="0">
                <a:solidFill>
                  <a:srgbClr val="000000"/>
                </a:solidFill>
                <a:latin typeface="Courier New" panose="02070309020205020404" pitchFamily="49" charset="0"/>
              </a:rPr>
              <a:t>{ </a:t>
            </a:r>
          </a:p>
          <a:p>
            <a:pPr lvl="1">
              <a:lnSpc>
                <a:spcPct val="150000"/>
              </a:lnSpc>
              <a:buNone/>
            </a:pPr>
            <a:r>
              <a:rPr lang="en-US" altLang="en-US" sz="1600" b="1" dirty="0">
                <a:gradFill>
                  <a:gsLst>
                    <a:gs pos="0">
                      <a:srgbClr val="00C6FF"/>
                    </a:gs>
                    <a:gs pos="100000">
                      <a:srgbClr val="0072FF"/>
                    </a:gs>
                  </a:gsLst>
                  <a:lin ang="5400000" scaled="1"/>
                </a:gradFill>
                <a:latin typeface="Courier New" panose="02070309020205020404" pitchFamily="49" charset="0"/>
              </a:rPr>
              <a:t>	flag[</a:t>
            </a:r>
            <a:r>
              <a:rPr lang="en-US" altLang="en-US" sz="1600" b="1" dirty="0" err="1">
                <a:gradFill>
                  <a:gsLst>
                    <a:gs pos="0">
                      <a:srgbClr val="00C6FF"/>
                    </a:gs>
                    <a:gs pos="100000">
                      <a:srgbClr val="0072FF"/>
                    </a:gs>
                  </a:gsLst>
                  <a:lin ang="5400000" scaled="1"/>
                </a:gradFill>
                <a:latin typeface="Courier New" panose="02070309020205020404" pitchFamily="49" charset="0"/>
              </a:rPr>
              <a:t>i</a:t>
            </a:r>
            <a:r>
              <a:rPr lang="en-US" altLang="en-US" sz="1600" b="1" dirty="0">
                <a:gradFill>
                  <a:gsLst>
                    <a:gs pos="0">
                      <a:srgbClr val="00C6FF"/>
                    </a:gs>
                    <a:gs pos="100000">
                      <a:srgbClr val="0072FF"/>
                    </a:gs>
                  </a:gsLst>
                  <a:lin ang="5400000" scaled="1"/>
                </a:gradFill>
                <a:latin typeface="Courier New" panose="02070309020205020404" pitchFamily="49" charset="0"/>
              </a:rPr>
              <a:t>] = true;</a:t>
            </a:r>
          </a:p>
          <a:p>
            <a:pPr lvl="1">
              <a:lnSpc>
                <a:spcPct val="150000"/>
              </a:lnSpc>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(flag[j]);</a:t>
            </a:r>
          </a:p>
          <a:p>
            <a:pPr lvl="1">
              <a:lnSpc>
                <a:spcPct val="200000"/>
              </a:lnSpc>
              <a:spcBef>
                <a:spcPts val="600"/>
              </a:spcBef>
              <a:spcAft>
                <a:spcPts val="600"/>
              </a:spcAft>
              <a:buNone/>
            </a:pPr>
            <a:r>
              <a:rPr lang="en-US" altLang="en-US" sz="1600" dirty="0">
                <a:solidFill>
                  <a:srgbClr val="000000"/>
                </a:solidFill>
                <a:latin typeface="Courier New" panose="02070309020205020404" pitchFamily="49" charset="0"/>
              </a:rPr>
              <a:t>	/* critical section */</a:t>
            </a:r>
          </a:p>
          <a:p>
            <a:pPr lvl="1">
              <a:lnSpc>
                <a:spcPct val="150000"/>
              </a:lnSpc>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flag[</a:t>
            </a:r>
            <a:r>
              <a:rPr lang="en-US" altLang="en-US" sz="1600" b="1" dirty="0" err="1">
                <a:gradFill>
                  <a:gsLst>
                    <a:gs pos="0">
                      <a:srgbClr val="00C6FF"/>
                    </a:gs>
                    <a:gs pos="100000">
                      <a:srgbClr val="0072FF"/>
                    </a:gs>
                  </a:gsLst>
                  <a:lin ang="5400000" scaled="1"/>
                </a:gradFill>
                <a:latin typeface="Courier New" panose="02070309020205020404" pitchFamily="49" charset="0"/>
              </a:rPr>
              <a:t>i</a:t>
            </a:r>
            <a:r>
              <a:rPr lang="en-US" altLang="en-US" sz="1600" b="1" dirty="0">
                <a:gradFill>
                  <a:gsLst>
                    <a:gs pos="0">
                      <a:srgbClr val="00C6FF"/>
                    </a:gs>
                    <a:gs pos="100000">
                      <a:srgbClr val="0072FF"/>
                    </a:gs>
                  </a:gsLst>
                  <a:lin ang="5400000" scaled="1"/>
                </a:gradFill>
                <a:latin typeface="Courier New" panose="02070309020205020404" pitchFamily="49" charset="0"/>
              </a:rPr>
              <a:t>] = false;</a:t>
            </a:r>
          </a:p>
          <a:p>
            <a:pPr lvl="1">
              <a:lnSpc>
                <a:spcPct val="150000"/>
              </a:lnSpc>
              <a:spcBef>
                <a:spcPts val="600"/>
              </a:spcBef>
              <a:spcAft>
                <a:spcPts val="600"/>
              </a:spcAft>
              <a:buNone/>
            </a:pPr>
            <a:r>
              <a:rPr lang="en-US" altLang="en-US" sz="1600" dirty="0">
                <a:solidFill>
                  <a:srgbClr val="000000"/>
                </a:solidFill>
                <a:latin typeface="Courier New" panose="02070309020205020404" pitchFamily="49" charset="0"/>
              </a:rPr>
              <a:t>	/* remainder section */ </a:t>
            </a:r>
          </a:p>
          <a:p>
            <a:pPr lvl="1">
              <a:lnSpc>
                <a:spcPct val="150000"/>
              </a:lnSpc>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12" name="Rectangle 11">
            <a:extLst>
              <a:ext uri="{FF2B5EF4-FFF2-40B4-BE49-F238E27FC236}">
                <a16:creationId xmlns:a16="http://schemas.microsoft.com/office/drawing/2014/main" id="{C51397F5-A4A0-09BD-E90B-EA929790DFCE}"/>
              </a:ext>
            </a:extLst>
          </p:cNvPr>
          <p:cNvSpPr/>
          <p:nvPr/>
        </p:nvSpPr>
        <p:spPr>
          <a:xfrm>
            <a:off x="5182333" y="3635874"/>
            <a:ext cx="2066191"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5D7CCE5-3D3E-60EB-E508-F54848C9A485}"/>
              </a:ext>
            </a:extLst>
          </p:cNvPr>
          <p:cNvSpPr/>
          <p:nvPr/>
        </p:nvSpPr>
        <p:spPr>
          <a:xfrm>
            <a:off x="5182333" y="4720899"/>
            <a:ext cx="2066191"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25A9FB2-33EB-EB56-670A-0E62E9E6AC75}"/>
              </a:ext>
            </a:extLst>
          </p:cNvPr>
          <p:cNvSpPr txBox="1"/>
          <p:nvPr/>
        </p:nvSpPr>
        <p:spPr>
          <a:xfrm>
            <a:off x="2355404" y="1738320"/>
            <a:ext cx="1288944" cy="379078"/>
          </a:xfrm>
          <a:prstGeom prst="rect">
            <a:avLst/>
          </a:prstGeom>
          <a:noFill/>
        </p:spPr>
        <p:txBody>
          <a:bodyPr wrap="non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Tiến trình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endParaRPr lang="en-VN" sz="16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FFC4E21A-482E-00E6-CEE5-F834D3DA0B21}"/>
              </a:ext>
            </a:extLst>
          </p:cNvPr>
          <p:cNvSpPr/>
          <p:nvPr/>
        </p:nvSpPr>
        <p:spPr>
          <a:xfrm>
            <a:off x="3816944"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AE6F3AA-0FCC-E805-C7F1-E20A8F93A461}"/>
              </a:ext>
            </a:extLst>
          </p:cNvPr>
          <p:cNvSpPr txBox="1"/>
          <p:nvPr/>
        </p:nvSpPr>
        <p:spPr>
          <a:xfrm>
            <a:off x="596012" y="3443201"/>
            <a:ext cx="3116166"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Nếu kiểm tra thấy đang lượt của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thì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chờ và không làm gì cả</a:t>
            </a:r>
          </a:p>
        </p:txBody>
      </p:sp>
      <p:sp>
        <p:nvSpPr>
          <p:cNvPr id="18" name="Right Arrow 17">
            <a:extLst>
              <a:ext uri="{FF2B5EF4-FFF2-40B4-BE49-F238E27FC236}">
                <a16:creationId xmlns:a16="http://schemas.microsoft.com/office/drawing/2014/main" id="{9EF5E896-1299-E6E9-8554-21276FE35568}"/>
              </a:ext>
            </a:extLst>
          </p:cNvPr>
          <p:cNvSpPr/>
          <p:nvPr/>
        </p:nvSpPr>
        <p:spPr>
          <a:xfrm>
            <a:off x="3810795" y="377655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D87C0BC-8B87-CE24-9213-B7AF0E6669CC}"/>
              </a:ext>
            </a:extLst>
          </p:cNvPr>
          <p:cNvSpPr txBox="1"/>
          <p:nvPr/>
        </p:nvSpPr>
        <p:spPr>
          <a:xfrm>
            <a:off x="8595820" y="3160583"/>
            <a:ext cx="3424730" cy="379078"/>
          </a:xfrm>
          <a:prstGeom prst="rect">
            <a:avLst/>
          </a:prstGeom>
          <a:noFill/>
        </p:spPr>
        <p:txBody>
          <a:bodyPr wrap="square" rtlCol="0" anchor="ctr">
            <a:spAutoFit/>
          </a:bodyPr>
          <a:lstStyle/>
          <a:p>
            <a:pPr>
              <a:lnSpc>
                <a:spcPct val="130000"/>
              </a:lnSpc>
              <a:spcBef>
                <a:spcPts val="300"/>
              </a:spcBef>
              <a:spcAft>
                <a:spcPts val="300"/>
              </a:spcAft>
            </a:pP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sẵn sàng để vào vùng tranh chấp</a:t>
            </a:r>
          </a:p>
        </p:txBody>
      </p:sp>
      <p:sp>
        <p:nvSpPr>
          <p:cNvPr id="20" name="Right Arrow 19">
            <a:extLst>
              <a:ext uri="{FF2B5EF4-FFF2-40B4-BE49-F238E27FC236}">
                <a16:creationId xmlns:a16="http://schemas.microsoft.com/office/drawing/2014/main" id="{8F5E642F-4F61-92D1-FA35-65776F002ACC}"/>
              </a:ext>
            </a:extLst>
          </p:cNvPr>
          <p:cNvSpPr/>
          <p:nvPr/>
        </p:nvSpPr>
        <p:spPr>
          <a:xfrm flipH="1">
            <a:off x="7901592" y="330688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A5441D4-03BB-8FA0-2BBF-B734B0264D75}"/>
              </a:ext>
            </a:extLst>
          </p:cNvPr>
          <p:cNvSpPr txBox="1"/>
          <p:nvPr/>
        </p:nvSpPr>
        <p:spPr>
          <a:xfrm>
            <a:off x="398776" y="4569771"/>
            <a:ext cx="3313402"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Sau khi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thực thi vùng tranh chấp xong thì trả lượt lại về cho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p>
        </p:txBody>
      </p:sp>
      <p:sp>
        <p:nvSpPr>
          <p:cNvPr id="22" name="Right Arrow 21">
            <a:extLst>
              <a:ext uri="{FF2B5EF4-FFF2-40B4-BE49-F238E27FC236}">
                <a16:creationId xmlns:a16="http://schemas.microsoft.com/office/drawing/2014/main" id="{EE3C7CEB-C234-7A3B-3092-6B8F41E474F9}"/>
              </a:ext>
            </a:extLst>
          </p:cNvPr>
          <p:cNvSpPr/>
          <p:nvPr/>
        </p:nvSpPr>
        <p:spPr>
          <a:xfrm>
            <a:off x="3810795" y="4861846"/>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5C6EDE5-3328-C745-8E9E-4599B1615DE0}"/>
              </a:ext>
            </a:extLst>
          </p:cNvPr>
          <p:cNvSpPr/>
          <p:nvPr/>
        </p:nvSpPr>
        <p:spPr>
          <a:xfrm>
            <a:off x="5182333" y="3166204"/>
            <a:ext cx="2066190"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69796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4</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5.1.1 Bài toán Producer vs. Consumer</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VN" dirty="0"/>
              <a:t>Bài toán Producer vs. Consumer mô tả về 02 tiến trình bao gồm: “Sản xuất” và “Bán hàng”. Nếu gọi biến </a:t>
            </a:r>
            <a:r>
              <a:rPr lang="en-VN" dirty="0">
                <a:latin typeface="Courier New" panose="02070309020205020404" pitchFamily="49" charset="0"/>
                <a:cs typeface="Courier New" panose="02070309020205020404" pitchFamily="49" charset="0"/>
              </a:rPr>
              <a:t>count</a:t>
            </a:r>
            <a:r>
              <a:rPr lang="en-VN" dirty="0"/>
              <a:t> mô tả số lượng hàng hóa, thì tiến trình “Sản xuất” sẽ làm tăng giá trị của </a:t>
            </a:r>
            <a:r>
              <a:rPr lang="en-VN" dirty="0">
                <a:latin typeface="Courier New" panose="02070309020205020404" pitchFamily="49" charset="0"/>
                <a:cs typeface="Courier New" panose="02070309020205020404" pitchFamily="49" charset="0"/>
              </a:rPr>
              <a:t>count</a:t>
            </a:r>
            <a:r>
              <a:rPr lang="en-VN" dirty="0"/>
              <a:t>; ngược lại, tiến trình “Bán hàng” sẽ làm giảm giá trị này. Khi ”Sản xuất” và “B</a:t>
            </a:r>
            <a:r>
              <a:rPr lang="en-US" dirty="0" err="1"/>
              <a:t>án</a:t>
            </a:r>
            <a:r>
              <a:rPr lang="en-US" dirty="0"/>
              <a:t> hang” </a:t>
            </a:r>
            <a:r>
              <a:rPr lang="en-US" dirty="0" err="1"/>
              <a:t>diễn</a:t>
            </a:r>
            <a:r>
              <a:rPr lang="en-US" dirty="0"/>
              <a:t> </a:t>
            </a:r>
            <a:r>
              <a:rPr lang="en-US" dirty="0" err="1"/>
              <a:t>ra</a:t>
            </a:r>
            <a:r>
              <a:rPr lang="en-US" dirty="0"/>
              <a:t> </a:t>
            </a:r>
            <a:r>
              <a:rPr lang="en-US" dirty="0" err="1"/>
              <a:t>đồng</a:t>
            </a:r>
            <a:r>
              <a:rPr lang="en-US" dirty="0"/>
              <a:t> </a:t>
            </a:r>
            <a:r>
              <a:rPr lang="en-US" dirty="0" err="1"/>
              <a:t>thời</a:t>
            </a:r>
            <a:r>
              <a:rPr lang="en-US" dirty="0"/>
              <a:t>, </a:t>
            </a:r>
            <a:r>
              <a:rPr lang="en-US" dirty="0" err="1"/>
              <a:t>biến</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sẽ</a:t>
            </a:r>
            <a:r>
              <a:rPr lang="en-US" dirty="0"/>
              <a:t> </a:t>
            </a:r>
            <a:r>
              <a:rPr lang="en-US" dirty="0" err="1"/>
              <a:t>chịu</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việc</a:t>
            </a:r>
            <a:r>
              <a:rPr lang="en-US" dirty="0"/>
              <a:t> </a:t>
            </a:r>
            <a:r>
              <a:rPr lang="en-US" dirty="0" err="1"/>
              <a:t>tăng</a:t>
            </a:r>
            <a:r>
              <a:rPr lang="en-US" dirty="0"/>
              <a:t> </a:t>
            </a:r>
            <a:r>
              <a:rPr lang="en-US" dirty="0" err="1"/>
              <a:t>và</a:t>
            </a:r>
            <a:r>
              <a:rPr lang="en-US" dirty="0"/>
              <a:t> </a:t>
            </a:r>
            <a:r>
              <a:rPr lang="en-US" dirty="0" err="1"/>
              <a:t>giảm</a:t>
            </a:r>
            <a:r>
              <a:rPr lang="en-US" dirty="0"/>
              <a:t> </a:t>
            </a:r>
            <a:r>
              <a:rPr lang="en-US" dirty="0" err="1"/>
              <a:t>cùng</a:t>
            </a:r>
            <a:r>
              <a:rPr lang="en-US" dirty="0"/>
              <a:t> </a:t>
            </a:r>
            <a:r>
              <a:rPr lang="en-US" dirty="0" err="1"/>
              <a:t>lúc</a:t>
            </a:r>
            <a:r>
              <a:rPr lang="en-US" dirty="0"/>
              <a:t>. Khi </a:t>
            </a:r>
            <a:r>
              <a:rPr lang="en-US" dirty="0" err="1"/>
              <a:t>đó</a:t>
            </a:r>
            <a:r>
              <a:rPr lang="en-US" dirty="0"/>
              <a:t>, </a:t>
            </a:r>
            <a:r>
              <a:rPr lang="en-US" dirty="0" err="1"/>
              <a:t>liệu</a:t>
            </a:r>
            <a:r>
              <a:rPr lang="en-US" dirty="0"/>
              <a:t> </a:t>
            </a:r>
            <a:r>
              <a:rPr lang="en-US" dirty="0" err="1"/>
              <a:t>rằng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có</a:t>
            </a:r>
            <a:r>
              <a:rPr lang="en-US" dirty="0"/>
              <a:t> </a:t>
            </a:r>
            <a:r>
              <a:rPr lang="en-US" dirty="0" err="1"/>
              <a:t>còn</a:t>
            </a:r>
            <a:r>
              <a:rPr lang="en-US" dirty="0"/>
              <a:t> </a:t>
            </a:r>
            <a:r>
              <a:rPr lang="en-US" dirty="0" err="1"/>
              <a:t>đúng</a:t>
            </a:r>
            <a:r>
              <a:rPr lang="en-US" dirty="0"/>
              <a:t> </a:t>
            </a:r>
            <a:r>
              <a:rPr lang="en-US" dirty="0" err="1"/>
              <a:t>với</a:t>
            </a:r>
            <a:r>
              <a:rPr lang="en-US" dirty="0"/>
              <a:t> logic?</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713611AB-0969-B201-BE9C-1296DC1D1004}"/>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704568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BF4E-1948-8A27-9F32-730FE8792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EA54D-204D-9CC0-7C59-EB69D39DD122}"/>
              </a:ext>
            </a:extLst>
          </p:cNvPr>
          <p:cNvSpPr>
            <a:spLocks noGrp="1"/>
          </p:cNvSpPr>
          <p:nvPr>
            <p:ph type="title"/>
          </p:nvPr>
        </p:nvSpPr>
        <p:spPr/>
        <p:txBody>
          <a:bodyPr>
            <a:normAutofit/>
          </a:bodyPr>
          <a:lstStyle/>
          <a:p>
            <a:r>
              <a:rPr lang="en-VN" sz="4000" dirty="0"/>
              <a:t>5.4.</a:t>
            </a:r>
            <a:r>
              <a:rPr lang="en-US" sz="4000" dirty="0"/>
              <a:t>2</a:t>
            </a:r>
            <a:r>
              <a:rPr lang="en-VN" sz="4000" dirty="0"/>
              <a:t>. Giải pháp phần mềm </a:t>
            </a:r>
            <a:r>
              <a:rPr lang="en-US" sz="4000" dirty="0"/>
              <a:t>2</a:t>
            </a:r>
            <a:endParaRPr lang="en-VN" sz="4000" dirty="0"/>
          </a:p>
        </p:txBody>
      </p:sp>
      <p:sp>
        <p:nvSpPr>
          <p:cNvPr id="3" name="Content Placeholder 2">
            <a:extLst>
              <a:ext uri="{FF2B5EF4-FFF2-40B4-BE49-F238E27FC236}">
                <a16:creationId xmlns:a16="http://schemas.microsoft.com/office/drawing/2014/main" id="{D37061E3-EF49-38FB-0800-38C87FE1A936}"/>
              </a:ext>
            </a:extLst>
          </p:cNvPr>
          <p:cNvSpPr>
            <a:spLocks noGrp="1"/>
          </p:cNvSpPr>
          <p:nvPr>
            <p:ph idx="1"/>
          </p:nvPr>
        </p:nvSpPr>
        <p:spPr>
          <a:xfrm>
            <a:off x="838199" y="1788160"/>
            <a:ext cx="10908323" cy="4388803"/>
          </a:xfrm>
        </p:spPr>
        <p:txBody>
          <a:bodyPr>
            <a:normAutofit/>
          </a:bodyPr>
          <a:lstStyle/>
          <a:p>
            <a:r>
              <a:rPr lang="en-VN" dirty="0"/>
              <a:t>Mutual exclusion</a:t>
            </a:r>
            <a:r>
              <a:rPr lang="en-US" dirty="0"/>
              <a:t>, </a:t>
            </a:r>
            <a:r>
              <a:rPr lang="en-VN" dirty="0"/>
              <a:t>Progress và Bounded waiting</a:t>
            </a:r>
            <a:r>
              <a:rPr lang="en-US" dirty="0"/>
              <a:t> </a:t>
            </a:r>
            <a:r>
              <a:rPr lang="en-US" dirty="0" err="1"/>
              <a:t>có</a:t>
            </a:r>
            <a:r>
              <a:rPr lang="en-VN" dirty="0"/>
              <a:t> được đảm bảo</a:t>
            </a:r>
            <a:r>
              <a:rPr lang="en-US" dirty="0"/>
              <a:t>?</a:t>
            </a:r>
            <a:endParaRPr lang="en-VN" i="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DCC7C055-37C3-1A7B-F1F3-FF63A605EA1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275B015B-F6B6-2FDE-F0D9-B326738AF1DC}"/>
              </a:ext>
            </a:extLst>
          </p:cNvPr>
          <p:cNvSpPr>
            <a:spLocks noGrp="1"/>
          </p:cNvSpPr>
          <p:nvPr>
            <p:ph type="sldNum" sz="quarter" idx="12"/>
          </p:nvPr>
        </p:nvSpPr>
        <p:spPr/>
        <p:txBody>
          <a:bodyPr/>
          <a:lstStyle/>
          <a:p>
            <a:fld id="{D8B0B3AC-44A8-D142-AAF6-9A453466E1A4}" type="slidenum">
              <a:rPr lang="en-VN" smtClean="0"/>
              <a:pPr/>
              <a:t>40</a:t>
            </a:fld>
            <a:endParaRPr lang="en-VN" dirty="0"/>
          </a:p>
        </p:txBody>
      </p:sp>
    </p:spTree>
    <p:extLst>
      <p:ext uri="{BB962C8B-B14F-4D97-AF65-F5344CB8AC3E}">
        <p14:creationId xmlns:p14="http://schemas.microsoft.com/office/powerpoint/2010/main" val="36374208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41</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79271"/>
            <a:ext cx="9210469" cy="1000411"/>
          </a:xfrm>
        </p:spPr>
        <p:txBody>
          <a:bodyPr>
            <a:normAutofit/>
          </a:bodyPr>
          <a:lstStyle/>
          <a:p>
            <a:r>
              <a:rPr lang="en-VN" sz="4100" dirty="0"/>
              <a:t>CÁC 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a:t>
            </a:r>
            <a:r>
              <a:rPr lang="en-US" dirty="0"/>
              <a:t>3</a:t>
            </a:r>
            <a:r>
              <a:rPr lang="en-VN" dirty="0"/>
              <a:t>. Giải pháp Peterson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Giải pháp phần mềm 1</a:t>
            </a:r>
            <a:r>
              <a:rPr lang="en-US" dirty="0"/>
              <a:t> </a:t>
            </a:r>
            <a:r>
              <a:rPr lang="en-US" dirty="0" err="1"/>
              <a:t>và</a:t>
            </a:r>
            <a:r>
              <a:rPr lang="en-US" dirty="0"/>
              <a:t> 2</a:t>
            </a:r>
            <a:r>
              <a:rPr lang="en-VN" dirty="0"/>
              <a:t> đã đưa ra ý tưởng về cách đảm bảo mutual exclusion tuy vẫn chưa thực hiện tốt việc đảm bảo progress và bounded waiting. Khắc phục các nhược điểm của </a:t>
            </a:r>
            <a:r>
              <a:rPr lang="en-US" dirty="0" err="1"/>
              <a:t>các</a:t>
            </a:r>
            <a:r>
              <a:rPr lang="en-US" dirty="0"/>
              <a:t> </a:t>
            </a:r>
            <a:r>
              <a:rPr lang="en-VN" dirty="0"/>
              <a:t>giải pháp trên, Peterson đã đề xuất một giải pharp đảm bảo được cả 03 yêu cầu về lời giải của bài toán vùng tranh chấp.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726252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fontScale="77500" lnSpcReduction="20000"/>
          </a:bodyPr>
          <a:lstStyle/>
          <a:p>
            <a:r>
              <a:rPr lang="en-VN" dirty="0"/>
              <a:t>Giải pháp dành cho 2 tiến trình</a:t>
            </a:r>
            <a:r>
              <a:rPr lang="en-US" dirty="0"/>
              <a:t>.</a:t>
            </a:r>
            <a:endParaRPr lang="en-VN" dirty="0"/>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r>
              <a:rPr lang="en-US" dirty="0"/>
              <a:t>.</a:t>
            </a:r>
            <a:endParaRPr lang="en-VN" dirty="0"/>
          </a:p>
          <a:p>
            <a:r>
              <a:rPr lang="en-VN" dirty="0"/>
              <a:t>2 tiến trình cùng chia sẻ hai biến:</a:t>
            </a:r>
            <a:endParaRPr lang="en-VN" dirty="0">
              <a:latin typeface="Courier New" panose="02070309020205020404" pitchFamily="49" charset="0"/>
              <a:cs typeface="Courier New" panose="02070309020205020404" pitchFamily="49" charset="0"/>
            </a:endParaRPr>
          </a:p>
          <a:p>
            <a:pPr marL="457200" lvl="1" indent="0">
              <a:buNone/>
            </a:pPr>
            <a:r>
              <a:rPr lang="en-US" sz="2600" dirty="0" err="1">
                <a:latin typeface="Courier New" panose="02070309020205020404" pitchFamily="49" charset="0"/>
                <a:cs typeface="Courier New" panose="02070309020205020404" pitchFamily="49" charset="0"/>
              </a:rPr>
              <a:t>i</a:t>
            </a:r>
            <a:r>
              <a:rPr lang="en-VN" sz="2600" dirty="0">
                <a:latin typeface="Courier New" panose="02070309020205020404" pitchFamily="49" charset="0"/>
                <a:cs typeface="Courier New" panose="02070309020205020404" pitchFamily="49" charset="0"/>
              </a:rPr>
              <a:t>nt turn;</a:t>
            </a:r>
          </a:p>
          <a:p>
            <a:pPr marL="457200" lvl="1" indent="0">
              <a:buNone/>
            </a:pPr>
            <a:r>
              <a:rPr lang="en-US" sz="2600" dirty="0">
                <a:latin typeface="Courier New" panose="02070309020205020404" pitchFamily="49" charset="0"/>
                <a:cs typeface="Courier New" panose="02070309020205020404" pitchFamily="49" charset="0"/>
              </a:rPr>
              <a:t>b</a:t>
            </a:r>
            <a:r>
              <a:rPr lang="en-VN" sz="2600" dirty="0">
                <a:latin typeface="Courier New" panose="02070309020205020404" pitchFamily="49" charset="0"/>
                <a:cs typeface="Courier New" panose="02070309020205020404" pitchFamily="49" charset="0"/>
              </a:rPr>
              <a:t>oolean flag[2];</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r>
              <a:rPr lang="en-US" dirty="0"/>
              <a:t>.</a:t>
            </a:r>
            <a:endParaRPr lang="en-VN" dirty="0"/>
          </a:p>
          <a:p>
            <a:r>
              <a:rPr lang="en-VN" dirty="0"/>
              <a:t>Mảng </a:t>
            </a:r>
            <a:r>
              <a:rPr lang="en-VN" dirty="0">
                <a:latin typeface="Courier New" panose="02070309020205020404" pitchFamily="49" charset="0"/>
                <a:cs typeface="Courier New" panose="02070309020205020404" pitchFamily="49" charset="0"/>
              </a:rPr>
              <a:t>flag[] </a:t>
            </a:r>
            <a:r>
              <a:rPr lang="en-VN" dirty="0"/>
              <a:t>được dùng để xác định liệu tiến trình đã sẵn sàng để vào vùng tranh chấp chưa</a:t>
            </a:r>
            <a:r>
              <a:rPr lang="en-US" dirty="0"/>
              <a:t>.</a:t>
            </a:r>
            <a:endParaRPr lang="en-VN" dirty="0"/>
          </a:p>
          <a:p>
            <a:pPr marL="457200" lvl="1" indent="0">
              <a:buNone/>
            </a:pPr>
            <a:r>
              <a:rPr lang="en-US" sz="2600" i="1" dirty="0">
                <a:latin typeface="Courier New" panose="02070309020205020404" pitchFamily="49" charset="0"/>
                <a:cs typeface="Courier New" panose="02070309020205020404" pitchFamily="49" charset="0"/>
              </a:rPr>
              <a:t>f</a:t>
            </a:r>
            <a:r>
              <a:rPr lang="en-VN" sz="2600" i="1" dirty="0">
                <a:latin typeface="Courier New" panose="02070309020205020404" pitchFamily="49" charset="0"/>
                <a:cs typeface="Courier New" panose="02070309020205020404" pitchFamily="49" charset="0"/>
              </a:rPr>
              <a:t>lag[i] = true; </a:t>
            </a:r>
            <a:r>
              <a:rPr lang="en-VN" sz="2600" dirty="0"/>
              <a:t>cho biết là </a:t>
            </a:r>
            <a:r>
              <a:rPr lang="en-VN" sz="2600" b="1" dirty="0">
                <a:gradFill>
                  <a:gsLst>
                    <a:gs pos="0">
                      <a:srgbClr val="00C6FF"/>
                    </a:gs>
                    <a:gs pos="100000">
                      <a:srgbClr val="0072FF"/>
                    </a:gs>
                  </a:gsLst>
                  <a:lin ang="5400000" scaled="1"/>
                </a:gradFill>
              </a:rPr>
              <a:t>P</a:t>
            </a:r>
            <a:r>
              <a:rPr lang="en-VN" sz="2600" b="1" baseline="-25000" dirty="0">
                <a:gradFill>
                  <a:gsLst>
                    <a:gs pos="0">
                      <a:srgbClr val="00C6FF"/>
                    </a:gs>
                    <a:gs pos="100000">
                      <a:srgbClr val="0072FF"/>
                    </a:gs>
                  </a:gsLst>
                  <a:lin ang="5400000" scaled="1"/>
                </a:gradFill>
              </a:rPr>
              <a:t>i</a:t>
            </a:r>
            <a:r>
              <a:rPr lang="en-VN" sz="2600" dirty="0"/>
              <a:t> đã sẵn sàng để vào vùng tranh chấp</a:t>
            </a:r>
            <a:r>
              <a:rPr lang="en-US" sz="2600" dirty="0"/>
              <a:t>.</a:t>
            </a:r>
            <a:endParaRPr lang="en-VN" sz="2600" dirty="0"/>
          </a:p>
          <a:p>
            <a:endParaRPr lang="en-VN" dirty="0"/>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42</a:t>
            </a:fld>
            <a:endParaRPr lang="en-VN" dirty="0"/>
          </a:p>
        </p:txBody>
      </p:sp>
    </p:spTree>
    <p:extLst>
      <p:ext uri="{BB962C8B-B14F-4D97-AF65-F5344CB8AC3E}">
        <p14:creationId xmlns:p14="http://schemas.microsoft.com/office/powerpoint/2010/main" val="609388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a:xfrm>
            <a:off x="838200" y="239610"/>
            <a:ext cx="10515600" cy="979200"/>
          </a:xfrm>
        </p:spPr>
        <p:txBody>
          <a:bodyPr>
            <a:normAutofit/>
          </a:bodyPr>
          <a:lstStyle/>
          <a:p>
            <a:r>
              <a:rPr lang="en-VN" sz="4000" dirty="0"/>
              <a:t>5.4.</a:t>
            </a:r>
            <a:r>
              <a:rPr lang="en-US" sz="4000" dirty="0"/>
              <a:t>3</a:t>
            </a:r>
            <a:r>
              <a:rPr lang="en-VN" sz="4000" dirty="0"/>
              <a:t>. Giải pháp Peterson</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43</a:t>
            </a:fld>
            <a:endParaRPr lang="en-VN" dirty="0"/>
          </a:p>
        </p:txBody>
      </p:sp>
      <p:sp>
        <p:nvSpPr>
          <p:cNvPr id="8" name="Content Placeholder 7">
            <a:extLst>
              <a:ext uri="{FF2B5EF4-FFF2-40B4-BE49-F238E27FC236}">
                <a16:creationId xmlns:a16="http://schemas.microsoft.com/office/drawing/2014/main" id="{466ECF1D-7989-7F0E-331A-33A2D98A2C5E}"/>
              </a:ext>
            </a:extLst>
          </p:cNvPr>
          <p:cNvSpPr>
            <a:spLocks noGrp="1"/>
          </p:cNvSpPr>
          <p:nvPr>
            <p:ph idx="1"/>
          </p:nvPr>
        </p:nvSpPr>
        <p:spPr>
          <a:xfrm>
            <a:off x="4478974" y="1140753"/>
            <a:ext cx="4619374" cy="5094703"/>
          </a:xfrm>
        </p:spPr>
        <p:txBody>
          <a:bodyPr>
            <a:normAutofit fontScale="25000" lnSpcReduction="20000"/>
          </a:bodyPr>
          <a:lstStyle/>
          <a:p>
            <a:pPr>
              <a:buFont typeface="Monotype Sorts" pitchFamily="-84" charset="2"/>
              <a:buNone/>
            </a:pPr>
            <a:r>
              <a:rPr lang="en-US" altLang="en-US" sz="7200" b="1" dirty="0">
                <a:gradFill>
                  <a:gsLst>
                    <a:gs pos="0">
                      <a:srgbClr val="00C6FF"/>
                    </a:gs>
                    <a:gs pos="100000">
                      <a:srgbClr val="0072FF"/>
                    </a:gs>
                  </a:gsLst>
                  <a:lin ang="5400000" scaled="1"/>
                </a:gradFill>
              </a:rPr>
              <a:t>P</a:t>
            </a:r>
            <a:r>
              <a:rPr lang="en-US" altLang="en-US" sz="7200" b="1" baseline="-25000" dirty="0">
                <a:gradFill>
                  <a:gsLst>
                    <a:gs pos="0">
                      <a:srgbClr val="00C6FF"/>
                    </a:gs>
                    <a:gs pos="100000">
                      <a:srgbClr val="0072FF"/>
                    </a:gs>
                  </a:gsLst>
                  <a:lin ang="5400000" scaled="1"/>
                </a:gradFill>
              </a:rPr>
              <a:t>i</a:t>
            </a:r>
          </a:p>
          <a:p>
            <a:pPr>
              <a:buNone/>
            </a:pPr>
            <a:r>
              <a:rPr lang="en-US" altLang="en-US" sz="6400" dirty="0">
                <a:solidFill>
                  <a:srgbClr val="000000"/>
                </a:solidFill>
                <a:latin typeface="Courier New" panose="02070309020205020404" pitchFamily="49" charset="0"/>
              </a:rPr>
              <a:t>{</a:t>
            </a:r>
          </a:p>
          <a:p>
            <a:pPr lvl="1">
              <a:buNone/>
            </a:pPr>
            <a:r>
              <a:rPr lang="en-US" altLang="en-US" sz="6400" dirty="0">
                <a:solidFill>
                  <a:srgbClr val="000000"/>
                </a:solidFill>
                <a:latin typeface="Courier New" panose="02070309020205020404" pitchFamily="49" charset="0"/>
              </a:rPr>
              <a:t>while (true){ </a:t>
            </a:r>
          </a:p>
          <a:p>
            <a:pPr lvl="1">
              <a:buNone/>
            </a:pP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a:t>
            </a:r>
            <a:r>
              <a:rPr lang="en-US" altLang="en-US" sz="6400" b="1" dirty="0">
                <a:gradFill>
                  <a:gsLst>
                    <a:gs pos="0">
                      <a:srgbClr val="0072FF"/>
                    </a:gs>
                    <a:gs pos="100000">
                      <a:srgbClr val="00C6FF"/>
                    </a:gs>
                  </a:gsLst>
                  <a:lin ang="2700000" scaled="1"/>
                </a:gradFill>
                <a:latin typeface="Courier New" panose="02070309020205020404" pitchFamily="49" charset="0"/>
              </a:rPr>
              <a:t>flag[</a:t>
            </a:r>
            <a:r>
              <a:rPr lang="en-US" altLang="en-US" sz="6400" b="1" dirty="0" err="1">
                <a:gradFill>
                  <a:gsLst>
                    <a:gs pos="0">
                      <a:srgbClr val="0072FF"/>
                    </a:gs>
                    <a:gs pos="100000">
                      <a:srgbClr val="00C6FF"/>
                    </a:gs>
                  </a:gsLst>
                  <a:lin ang="2700000" scaled="1"/>
                </a:gradFill>
                <a:latin typeface="Courier New" panose="02070309020205020404" pitchFamily="49" charset="0"/>
              </a:rPr>
              <a:t>i</a:t>
            </a:r>
            <a:r>
              <a:rPr lang="en-US" altLang="en-US" sz="6400" b="1" dirty="0">
                <a:gradFill>
                  <a:gsLst>
                    <a:gs pos="0">
                      <a:srgbClr val="0072FF"/>
                    </a:gs>
                    <a:gs pos="100000">
                      <a:srgbClr val="00C6FF"/>
                    </a:gs>
                  </a:gsLst>
                  <a:lin ang="2700000" scaled="1"/>
                </a:gradFill>
                <a:latin typeface="Courier New" panose="02070309020205020404" pitchFamily="49" charset="0"/>
              </a:rPr>
              <a:t>] = true; </a:t>
            </a:r>
          </a:p>
          <a:p>
            <a:pPr lvl="1">
              <a:buNone/>
            </a:pPr>
            <a:r>
              <a:rPr lang="en-US" altLang="en-US" sz="6400" b="1" dirty="0">
                <a:gradFill>
                  <a:gsLst>
                    <a:gs pos="0">
                      <a:srgbClr val="0072FF"/>
                    </a:gs>
                    <a:gs pos="100000">
                      <a:srgbClr val="00C6FF"/>
                    </a:gs>
                  </a:gsLst>
                  <a:lin ang="2700000" scaled="1"/>
                </a:gradFill>
                <a:latin typeface="Courier New" panose="02070309020205020404" pitchFamily="49" charset="0"/>
              </a:rPr>
              <a:t>	turn = j; </a:t>
            </a:r>
          </a:p>
          <a:p>
            <a:pPr lvl="1">
              <a:buNone/>
            </a:pPr>
            <a:r>
              <a:rPr lang="en-US" altLang="en-US" sz="6400" b="1" dirty="0">
                <a:gradFill>
                  <a:gsLst>
                    <a:gs pos="0">
                      <a:srgbClr val="0072FF"/>
                    </a:gs>
                    <a:gs pos="100000">
                      <a:srgbClr val="00C6FF"/>
                    </a:gs>
                  </a:gsLst>
                  <a:lin ang="2700000" scaled="1"/>
                </a:gradFill>
                <a:latin typeface="Courier New" panose="02070309020205020404" pitchFamily="49" charset="0"/>
              </a:rPr>
              <a:t>	while (flag[j] &amp;&amp; turn = = j);</a:t>
            </a:r>
          </a:p>
          <a:p>
            <a:pPr lvl="1">
              <a:lnSpc>
                <a:spcPct val="170000"/>
              </a:lnSpc>
              <a:spcBef>
                <a:spcPts val="1200"/>
              </a:spcBef>
              <a:spcAft>
                <a:spcPts val="1200"/>
              </a:spcAft>
              <a:buNone/>
            </a:pPr>
            <a:r>
              <a:rPr lang="en-US" altLang="en-US" sz="6400" dirty="0">
                <a:solidFill>
                  <a:srgbClr val="000000"/>
                </a:solidFill>
                <a:latin typeface="Courier New" panose="02070309020205020404" pitchFamily="49" charset="0"/>
              </a:rPr>
              <a:t>	/* critical section */</a:t>
            </a:r>
          </a:p>
          <a:p>
            <a:pPr lvl="1">
              <a:buNone/>
            </a:pPr>
            <a:r>
              <a:rPr lang="en-US" altLang="en-US" sz="6400" dirty="0">
                <a:solidFill>
                  <a:srgbClr val="000000"/>
                </a:solidFill>
                <a:latin typeface="Courier New" panose="02070309020205020404" pitchFamily="49" charset="0"/>
              </a:rPr>
              <a:t> 	</a:t>
            </a:r>
            <a:r>
              <a:rPr lang="en-US" altLang="en-US" sz="6400" b="1" dirty="0">
                <a:gradFill>
                  <a:gsLst>
                    <a:gs pos="0">
                      <a:srgbClr val="0072FF"/>
                    </a:gs>
                    <a:gs pos="100000">
                      <a:srgbClr val="00C6FF"/>
                    </a:gs>
                  </a:gsLst>
                  <a:lin ang="2700000" scaled="1"/>
                </a:gradFill>
                <a:latin typeface="Courier New" panose="02070309020205020404" pitchFamily="49" charset="0"/>
              </a:rPr>
              <a:t>flag[</a:t>
            </a:r>
            <a:r>
              <a:rPr lang="en-US" altLang="en-US" sz="6400" b="1" dirty="0" err="1">
                <a:gradFill>
                  <a:gsLst>
                    <a:gs pos="0">
                      <a:srgbClr val="0072FF"/>
                    </a:gs>
                    <a:gs pos="100000">
                      <a:srgbClr val="00C6FF"/>
                    </a:gs>
                  </a:gsLst>
                  <a:lin ang="2700000" scaled="1"/>
                </a:gradFill>
                <a:latin typeface="Courier New" panose="02070309020205020404" pitchFamily="49" charset="0"/>
              </a:rPr>
              <a:t>i</a:t>
            </a:r>
            <a:r>
              <a:rPr lang="en-US" altLang="en-US" sz="6400" b="1" dirty="0">
                <a:gradFill>
                  <a:gsLst>
                    <a:gs pos="0">
                      <a:srgbClr val="0072FF"/>
                    </a:gs>
                    <a:gs pos="100000">
                      <a:srgbClr val="00C6FF"/>
                    </a:gs>
                  </a:gsLst>
                  <a:lin ang="2700000" scaled="1"/>
                </a:gradFill>
                <a:latin typeface="Courier New" panose="02070309020205020404" pitchFamily="49" charset="0"/>
              </a:rPr>
              <a:t>] = false;</a:t>
            </a:r>
          </a:p>
          <a:p>
            <a:pPr lvl="1">
              <a:buNone/>
            </a:pPr>
            <a:r>
              <a:rPr lang="en-US" altLang="en-US" sz="6400" dirty="0">
                <a:solidFill>
                  <a:srgbClr val="000000"/>
                </a:solidFill>
                <a:latin typeface="Courier New" panose="02070309020205020404" pitchFamily="49" charset="0"/>
              </a:rPr>
              <a:t> </a:t>
            </a:r>
          </a:p>
          <a:p>
            <a:pPr lvl="1">
              <a:buNone/>
            </a:pPr>
            <a:r>
              <a:rPr lang="en-US" altLang="en-US" sz="6400" dirty="0">
                <a:solidFill>
                  <a:srgbClr val="000000"/>
                </a:solidFill>
                <a:latin typeface="Courier New" panose="02070309020205020404" pitchFamily="49" charset="0"/>
              </a:rPr>
              <a:t>	/* remainder section */</a:t>
            </a:r>
          </a:p>
          <a:p>
            <a:pPr lvl="1">
              <a:buNone/>
            </a:pPr>
            <a:r>
              <a:rPr lang="en-US" altLang="en-US" sz="6400" dirty="0">
                <a:solidFill>
                  <a:srgbClr val="000000"/>
                </a:solidFill>
                <a:latin typeface="Courier New" panose="02070309020205020404" pitchFamily="49" charset="0"/>
              </a:rPr>
              <a:t> }</a:t>
            </a:r>
          </a:p>
          <a:p>
            <a:pPr>
              <a:buFont typeface="Monotype Sorts" pitchFamily="-84" charset="2"/>
              <a:buNone/>
            </a:pPr>
            <a:r>
              <a:rPr lang="en-US" altLang="en-US" sz="6400"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3117BEDE-DDCB-1ACC-0CA4-AD412BDAA2C6}"/>
              </a:ext>
            </a:extLst>
          </p:cNvPr>
          <p:cNvSpPr/>
          <p:nvPr/>
        </p:nvSpPr>
        <p:spPr>
          <a:xfrm>
            <a:off x="5163016" y="2554730"/>
            <a:ext cx="3802565" cy="1052017"/>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D49977-269A-E2D3-D398-214D6D273289}"/>
              </a:ext>
            </a:extLst>
          </p:cNvPr>
          <p:cNvSpPr/>
          <p:nvPr/>
        </p:nvSpPr>
        <p:spPr>
          <a:xfrm>
            <a:off x="5163015" y="4270916"/>
            <a:ext cx="3802565" cy="378229"/>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5847B7-D2C6-EE48-E14A-794FA4DDFF4B}"/>
              </a:ext>
            </a:extLst>
          </p:cNvPr>
          <p:cNvSpPr txBox="1"/>
          <p:nvPr/>
        </p:nvSpPr>
        <p:spPr>
          <a:xfrm>
            <a:off x="2428873" y="1283966"/>
            <a:ext cx="1340239" cy="379078"/>
          </a:xfrm>
          <a:prstGeom prst="rect">
            <a:avLst/>
          </a:prstGeom>
          <a:noFill/>
        </p:spPr>
        <p:txBody>
          <a:bodyPr wrap="non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Tiến trình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endParaRPr lang="en-VN" sz="1600" i="1" dirty="0">
              <a:latin typeface="Arial" panose="020B0604020202020204" pitchFamily="34" charset="0"/>
              <a:cs typeface="Arial" panose="020B0604020202020204" pitchFamily="34" charset="0"/>
            </a:endParaRPr>
          </a:p>
        </p:txBody>
      </p:sp>
      <p:sp>
        <p:nvSpPr>
          <p:cNvPr id="12" name="Right Arrow 11">
            <a:extLst>
              <a:ext uri="{FF2B5EF4-FFF2-40B4-BE49-F238E27FC236}">
                <a16:creationId xmlns:a16="http://schemas.microsoft.com/office/drawing/2014/main" id="{EF6BBEDC-A68F-6D0D-0480-515F67F89782}"/>
              </a:ext>
            </a:extLst>
          </p:cNvPr>
          <p:cNvSpPr/>
          <p:nvPr/>
        </p:nvSpPr>
        <p:spPr>
          <a:xfrm>
            <a:off x="3902192" y="1415727"/>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B7FF7D3-2276-DBDB-FF77-95D14D9A5006}"/>
              </a:ext>
            </a:extLst>
          </p:cNvPr>
          <p:cNvSpPr txBox="1"/>
          <p:nvPr/>
        </p:nvSpPr>
        <p:spPr>
          <a:xfrm>
            <a:off x="266281" y="2348763"/>
            <a:ext cx="3502831" cy="1339341"/>
          </a:xfrm>
          <a:prstGeom prst="rect">
            <a:avLst/>
          </a:prstGeom>
          <a:noFill/>
        </p:spPr>
        <p:txBody>
          <a:bodyPr wrap="square" rtlCol="0" anchor="ctr">
            <a:spAutoFit/>
          </a:bodyPr>
          <a:lstStyle/>
          <a:p>
            <a:pPr algn="r">
              <a:lnSpc>
                <a:spcPct val="130000"/>
              </a:lnSpc>
              <a:spcBef>
                <a:spcPts val="300"/>
              </a:spcBef>
              <a:spcAft>
                <a:spcPts val="300"/>
              </a:spcAft>
            </a:pP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sẵn sàng để vào vùng tranh chấp</a:t>
            </a:r>
            <a:br>
              <a:rPr lang="en-VN" sz="1600" i="1" dirty="0">
                <a:latin typeface="Arial" panose="020B0604020202020204" pitchFamily="34" charset="0"/>
                <a:cs typeface="Arial" panose="020B0604020202020204" pitchFamily="34" charset="0"/>
              </a:rPr>
            </a:br>
            <a:r>
              <a:rPr lang="en-VN" sz="1600" i="1" dirty="0">
                <a:latin typeface="Arial" panose="020B0604020202020204" pitchFamily="34" charset="0"/>
                <a:cs typeface="Arial" panose="020B0604020202020204" pitchFamily="34" charset="0"/>
              </a:rPr>
              <a:t>Nhường lượt cho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br>
              <a:rPr lang="en-VN" sz="1600" i="1" dirty="0">
                <a:latin typeface="Arial" panose="020B0604020202020204" pitchFamily="34" charset="0"/>
                <a:cs typeface="Arial" panose="020B0604020202020204" pitchFamily="34" charset="0"/>
              </a:rPr>
            </a:br>
            <a:r>
              <a:rPr lang="en-VN" sz="1600" i="1" dirty="0">
                <a:latin typeface="Arial" panose="020B0604020202020204" pitchFamily="34" charset="0"/>
                <a:cs typeface="Arial" panose="020B0604020202020204" pitchFamily="34" charset="0"/>
              </a:rPr>
              <a:t>Nếu như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sẵn sàng và đang lượt của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thì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chờ</a:t>
            </a:r>
          </a:p>
        </p:txBody>
      </p:sp>
      <p:sp>
        <p:nvSpPr>
          <p:cNvPr id="14" name="Right Arrow 13">
            <a:extLst>
              <a:ext uri="{FF2B5EF4-FFF2-40B4-BE49-F238E27FC236}">
                <a16:creationId xmlns:a16="http://schemas.microsoft.com/office/drawing/2014/main" id="{4C5DD203-D290-5946-9952-CC3549260BEF}"/>
              </a:ext>
            </a:extLst>
          </p:cNvPr>
          <p:cNvSpPr/>
          <p:nvPr/>
        </p:nvSpPr>
        <p:spPr>
          <a:xfrm>
            <a:off x="3902192" y="2977053"/>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34AE636-325A-058B-732A-AB949DE3CEB5}"/>
              </a:ext>
            </a:extLst>
          </p:cNvPr>
          <p:cNvSpPr txBox="1"/>
          <p:nvPr/>
        </p:nvSpPr>
        <p:spPr>
          <a:xfrm>
            <a:off x="9790767" y="4058709"/>
            <a:ext cx="2562821" cy="699166"/>
          </a:xfrm>
          <a:prstGeom prst="rect">
            <a:avLst/>
          </a:prstGeom>
          <a:noFill/>
        </p:spPr>
        <p:txBody>
          <a:bodyPr wrap="square" rtlCol="0" anchor="ctr">
            <a:spAutoFit/>
          </a:bodyPr>
          <a:lstStyle/>
          <a:p>
            <a:pPr>
              <a:lnSpc>
                <a:spcPct val="130000"/>
              </a:lnSpc>
              <a:spcBef>
                <a:spcPts val="300"/>
              </a:spcBef>
              <a:spcAft>
                <a:spcPts val="300"/>
              </a:spcAft>
            </a:pP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bỏ</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trạng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thái</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sẵn</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sàng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vào</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vùng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tranh</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chấp</a:t>
            </a:r>
            <a:endParaRPr lang="en-VN" sz="16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D9F91A88-3EE9-7BA0-EE39-6B05CA4B6633}"/>
              </a:ext>
            </a:extLst>
          </p:cNvPr>
          <p:cNvSpPr/>
          <p:nvPr/>
        </p:nvSpPr>
        <p:spPr>
          <a:xfrm flipH="1">
            <a:off x="9199164" y="4350514"/>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6988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hoặc </a:t>
            </a:r>
            <a:r>
              <a:rPr lang="en-VN" dirty="0">
                <a:latin typeface="Courier New" panose="02070309020205020404" pitchFamily="49" charset="0"/>
                <a:cs typeface="Courier New" panose="02070309020205020404" pitchFamily="49" charset="0"/>
              </a:rPr>
              <a:t>flag[j] = false </a:t>
            </a:r>
            <a:r>
              <a:rPr lang="en-VN" dirty="0"/>
              <a:t>hoặc</a:t>
            </a:r>
            <a:r>
              <a:rPr lang="en-VN" dirty="0">
                <a:latin typeface="Courier New" panose="02070309020205020404" pitchFamily="49" charset="0"/>
                <a:cs typeface="Courier New" panose="02070309020205020404" pitchFamily="49" charset="0"/>
              </a:rPr>
              <a:t> 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44</a:t>
            </a:fld>
            <a:endParaRPr lang="en-VN" dirty="0"/>
          </a:p>
        </p:txBody>
      </p:sp>
    </p:spTree>
    <p:extLst>
      <p:ext uri="{BB962C8B-B14F-4D97-AF65-F5344CB8AC3E}">
        <p14:creationId xmlns:p14="http://schemas.microsoft.com/office/powerpoint/2010/main" val="3503373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a:xfrm>
            <a:off x="838200" y="369232"/>
            <a:ext cx="10515600" cy="978614"/>
          </a:xfrm>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1860620"/>
            <a:ext cx="3738824" cy="4621025"/>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false;</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1860620"/>
            <a:ext cx="3738824" cy="4621027"/>
          </a:xfrm>
          <a:prstGeom prst="roundRect">
            <a:avLst>
              <a:gd name="adj" fmla="val 676"/>
            </a:avLst>
          </a:prstGeom>
          <a:ln>
            <a:gradFill>
              <a:gsLst>
                <a:gs pos="0">
                  <a:srgbClr val="FFC000"/>
                </a:gs>
                <a:gs pos="100000">
                  <a:srgbClr val="FF0000"/>
                </a:gs>
              </a:gsLst>
              <a:lin ang="5400000" scaled="1"/>
            </a:gradFill>
          </a:ln>
        </p:spPr>
        <p:txBody>
          <a:bodyPr>
            <a:noAutofit/>
          </a:bodyPr>
          <a:lstStyle/>
          <a:p>
            <a:pPr>
              <a:buFont typeface="Monotype Sorts" pitchFamily="-84" charset="2"/>
              <a:buNone/>
            </a:pPr>
            <a:r>
              <a:rPr lang="en-US" altLang="en-US" sz="1600" b="1" dirty="0">
                <a:gradFill>
                  <a:gsLst>
                    <a:gs pos="0">
                      <a:srgbClr val="FFC000"/>
                    </a:gs>
                    <a:gs pos="100000">
                      <a:srgbClr val="FF0000"/>
                    </a:gs>
                  </a:gsLst>
                  <a:lin ang="5400000" scaled="1"/>
                </a:gradFill>
              </a:rPr>
              <a:t>P</a:t>
            </a:r>
            <a:r>
              <a:rPr lang="en-US" altLang="en-US" sz="1600" b="1" baseline="-25000" dirty="0">
                <a:gradFill>
                  <a:gsLst>
                    <a:gs pos="0">
                      <a:srgbClr val="FFC000"/>
                    </a:gs>
                    <a:gs pos="100000">
                      <a:srgbClr val="FF0000"/>
                    </a:gs>
                  </a:gsLst>
                  <a:lin ang="5400000" scaled="1"/>
                </a:gradFill>
              </a:rPr>
              <a:t>1</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false;</a:t>
            </a:r>
            <a:r>
              <a:rPr lang="en-US" altLang="en-US" sz="16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45</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266290"/>
            <a:ext cx="525015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979FEC1-7F0B-1CE1-4304-31F2C93738C7}"/>
              </a:ext>
            </a:extLst>
          </p:cNvPr>
          <p:cNvSpPr txBox="1"/>
          <p:nvPr/>
        </p:nvSpPr>
        <p:spPr>
          <a:xfrm>
            <a:off x="8656981" y="1914331"/>
            <a:ext cx="3451281" cy="868699"/>
          </a:xfrm>
          <a:prstGeom prst="rect">
            <a:avLst/>
          </a:prstGeom>
          <a:noFill/>
        </p:spPr>
        <p:txBody>
          <a:bodyPr wrap="square" rtlCol="0">
            <a:spAutoFit/>
          </a:bodyPr>
          <a:lstStyle/>
          <a:p>
            <a:pPr algn="l">
              <a:lnSpc>
                <a:spcPct val="130000"/>
              </a:lnSpc>
              <a:spcBef>
                <a:spcPts val="300"/>
              </a:spcBef>
              <a:spcAft>
                <a:spcPts val="300"/>
              </a:spcAft>
            </a:pPr>
            <a:r>
              <a:rPr lang="en-VN"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a:t>
            </a:r>
            <a:r>
              <a:rPr lang="en-VN" b="1" baseline="-250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1</a:t>
            </a:r>
            <a:r>
              <a:rPr lang="en-VN"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không được vào CS:</a:t>
            </a: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f</a:t>
            </a:r>
            <a:r>
              <a:rPr lang="en-VN" dirty="0">
                <a:latin typeface="Courier New" panose="02070309020205020404" pitchFamily="49" charset="0"/>
                <a:cs typeface="Courier New" panose="02070309020205020404" pitchFamily="49" charset="0"/>
              </a:rPr>
              <a:t>lag [0] và turn = 0</a:t>
            </a:r>
          </a:p>
        </p:txBody>
      </p:sp>
      <p:sp>
        <p:nvSpPr>
          <p:cNvPr id="16" name="TextBox 15">
            <a:extLst>
              <a:ext uri="{FF2B5EF4-FFF2-40B4-BE49-F238E27FC236}">
                <a16:creationId xmlns:a16="http://schemas.microsoft.com/office/drawing/2014/main" id="{EDDF51A7-C53B-02DD-7D32-CA5EAF03F030}"/>
              </a:ext>
            </a:extLst>
          </p:cNvPr>
          <p:cNvSpPr txBox="1"/>
          <p:nvPr/>
        </p:nvSpPr>
        <p:spPr>
          <a:xfrm>
            <a:off x="8656981" y="2951657"/>
            <a:ext cx="3451281" cy="2179828"/>
          </a:xfrm>
          <a:prstGeom prst="rect">
            <a:avLst/>
          </a:prstGeom>
          <a:noFill/>
        </p:spPr>
        <p:txBody>
          <a:bodyPr wrap="squar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0</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không thực hiện CS:</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Entry section:</a:t>
            </a: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t</a:t>
            </a:r>
            <a:r>
              <a:rPr lang="en-VN" dirty="0">
                <a:latin typeface="Courier New" panose="02070309020205020404" pitchFamily="49" charset="0"/>
                <a:cs typeface="Courier New" panose="02070309020205020404" pitchFamily="49" charset="0"/>
              </a:rPr>
              <a:t>urn = 1</a:t>
            </a:r>
          </a:p>
          <a:p>
            <a:pPr marL="285750" indent="-285750" algn="l">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Exit section:</a:t>
            </a: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f</a:t>
            </a:r>
            <a:r>
              <a:rPr lang="en-VN" dirty="0">
                <a:latin typeface="Courier New" panose="02070309020205020404" pitchFamily="49" charset="0"/>
                <a:cs typeface="Courier New" panose="02070309020205020404" pitchFamily="49" charset="0"/>
              </a:rPr>
              <a:t>lag [0] = false</a:t>
            </a:r>
          </a:p>
        </p:txBody>
      </p:sp>
      <p:sp>
        <p:nvSpPr>
          <p:cNvPr id="17" name="TextBox 16">
            <a:extLst>
              <a:ext uri="{FF2B5EF4-FFF2-40B4-BE49-F238E27FC236}">
                <a16:creationId xmlns:a16="http://schemas.microsoft.com/office/drawing/2014/main" id="{C605CA57-201B-D723-3FEC-C754FCF2D2A9}"/>
              </a:ext>
            </a:extLst>
          </p:cNvPr>
          <p:cNvSpPr txBox="1"/>
          <p:nvPr/>
        </p:nvSpPr>
        <p:spPr>
          <a:xfrm>
            <a:off x="8656983" y="5280409"/>
            <a:ext cx="3451280" cy="1135183"/>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itchFamily="2" charset="2"/>
              <a:buChar char="Ø"/>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Nếu 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 vào CS,</a:t>
            </a:r>
            <a:b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b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ngăn cản 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1</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vào CS</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và ngược lại.</a:t>
            </a:r>
          </a:p>
        </p:txBody>
      </p:sp>
    </p:spTree>
    <p:extLst>
      <p:ext uri="{BB962C8B-B14F-4D97-AF65-F5344CB8AC3E}">
        <p14:creationId xmlns:p14="http://schemas.microsoft.com/office/powerpoint/2010/main" val="3226393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a:xfrm>
            <a:off x="838200" y="369233"/>
            <a:ext cx="10515600" cy="978614"/>
          </a:xfrm>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1834823"/>
            <a:ext cx="3738824" cy="4646824"/>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false;</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1834822"/>
            <a:ext cx="3738824" cy="4646824"/>
          </a:xfrm>
          <a:prstGeom prst="roundRect">
            <a:avLst>
              <a:gd name="adj" fmla="val 676"/>
            </a:avLst>
          </a:prstGeom>
          <a:ln>
            <a:gradFill>
              <a:gsLst>
                <a:gs pos="0">
                  <a:srgbClr val="FFC000"/>
                </a:gs>
                <a:gs pos="100000">
                  <a:srgbClr val="FF0000"/>
                </a:gs>
              </a:gsLst>
              <a:lin ang="5400000" scaled="1"/>
            </a:gradFill>
          </a:ln>
        </p:spPr>
        <p:txBody>
          <a:bodyPr>
            <a:noAutofit/>
          </a:bodyPr>
          <a:lstStyle/>
          <a:p>
            <a:pPr>
              <a:buFont typeface="Monotype Sorts" pitchFamily="-84" charset="2"/>
              <a:buNone/>
            </a:pPr>
            <a:r>
              <a:rPr lang="en-US" altLang="en-US" sz="1600" b="1" dirty="0">
                <a:gradFill>
                  <a:gsLst>
                    <a:gs pos="0">
                      <a:srgbClr val="FFC000"/>
                    </a:gs>
                    <a:gs pos="100000">
                      <a:srgbClr val="FF0000"/>
                    </a:gs>
                  </a:gsLst>
                  <a:lin ang="5400000" scaled="1"/>
                </a:gradFill>
              </a:rPr>
              <a:t>P</a:t>
            </a:r>
            <a:r>
              <a:rPr lang="en-US" altLang="en-US" sz="1600" b="1" baseline="-25000" dirty="0">
                <a:gradFill>
                  <a:gsLst>
                    <a:gs pos="0">
                      <a:srgbClr val="FFC000"/>
                    </a:gs>
                    <a:gs pos="100000">
                      <a:srgbClr val="FF0000"/>
                    </a:gs>
                  </a:gsLst>
                  <a:lin ang="5400000" scaled="1"/>
                </a:gradFill>
              </a:rPr>
              <a:t>1</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false;</a:t>
            </a:r>
            <a:r>
              <a:rPr lang="en-US" altLang="en-US" sz="16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46</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240492"/>
            <a:ext cx="6732420"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605CA57-201B-D723-3FEC-C754FCF2D2A9}"/>
              </a:ext>
            </a:extLst>
          </p:cNvPr>
          <p:cNvSpPr txBox="1"/>
          <p:nvPr/>
        </p:nvSpPr>
        <p:spPr>
          <a:xfrm>
            <a:off x="8659279" y="1834822"/>
            <a:ext cx="3385967" cy="2528321"/>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itchFamily="2" charset="2"/>
              <a:buChar char="Ø"/>
            </a:pPr>
            <a:r>
              <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P1 phải chờ tối đa là 1 lần P0 vào vùng tranh chấp</a:t>
            </a: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a:t>
            </a:r>
            <a:endPar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a:p>
            <a:pPr marL="285750" indent="-285750" algn="l">
              <a:lnSpc>
                <a:spcPct val="130000"/>
              </a:lnSpc>
              <a:spcBef>
                <a:spcPts val="300"/>
              </a:spcBef>
              <a:spcAft>
                <a:spcPts val="300"/>
              </a:spcAft>
              <a:buFont typeface="Wingdings" pitchFamily="2" charset="2"/>
              <a:buChar char="Ø"/>
            </a:pPr>
            <a:r>
              <a:rPr lang="en-VN" sz="2000" i="1" dirty="0">
                <a:solidFill>
                  <a:schemeClr val="tx1">
                    <a:lumMod val="75000"/>
                    <a:lumOff val="25000"/>
                  </a:schemeClr>
                </a:solidFill>
                <a:latin typeface="Arial" panose="020B0604020202020204" pitchFamily="34" charset="0"/>
                <a:cs typeface="Arial" panose="020B0604020202020204" pitchFamily="34" charset="0"/>
              </a:rPr>
              <a:t>CS thường rất nhỏ nên thời gian chờ đợi sẽ rất ngắn</a:t>
            </a:r>
            <a:r>
              <a:rPr lang="en-US" sz="2000" i="1" dirty="0">
                <a:solidFill>
                  <a:schemeClr val="tx1">
                    <a:lumMod val="75000"/>
                    <a:lumOff val="25000"/>
                  </a:schemeClr>
                </a:solidFill>
                <a:latin typeface="Arial" panose="020B0604020202020204" pitchFamily="34" charset="0"/>
                <a:cs typeface="Arial" panose="020B0604020202020204" pitchFamily="34" charset="0"/>
              </a:rPr>
              <a:t>.</a:t>
            </a:r>
            <a:endParaRPr lang="en-VN" sz="2000" i="1"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1306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47</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90845"/>
            <a:ext cx="9210469" cy="988837"/>
          </a:xfrm>
        </p:spPr>
        <p:txBody>
          <a:bodyPr>
            <a:normAutofit/>
          </a:bodyPr>
          <a:lstStyle/>
          <a:p>
            <a:r>
              <a:rPr lang="en-VN" sz="4100" dirty="0"/>
              <a:t>CÁC GIẢI PHÁP</a:t>
            </a:r>
            <a:r>
              <a:rPr lang="en-US" sz="4100" dirty="0"/>
              <a:t> </a:t>
            </a:r>
            <a:r>
              <a:rPr lang="en-VN" sz="4100" dirty="0"/>
              <a:t>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a:t>
            </a:r>
            <a:r>
              <a:rPr lang="en-US" dirty="0"/>
              <a:t>4</a:t>
            </a:r>
            <a:r>
              <a:rPr lang="en-VN" dirty="0"/>
              <a:t>. Giải pháp Peterson và kiến trúc hiện đại</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1233448"/>
          </a:xfrm>
        </p:spPr>
        <p:txBody>
          <a:bodyPr>
            <a:normAutofit/>
          </a:bodyPr>
          <a:lstStyle/>
          <a:p>
            <a:pPr algn="just"/>
            <a:r>
              <a:rPr lang="en-VN" dirty="0"/>
              <a:t>Mặc dù giải pháp Peterson đã được chứng minh là hiệu quả ở trên, tuy nhiên trên các kiến trúc hiện đại thì việc này chưa được đảm bảo. Trên các hệ thống hiện đại, để cải thiện hiệu suất của hệ thống thì bộ vi xử lý và/hoặc trình biên dịch có thể sắp xếp lại các thao tác độc lập với nhau. Hãy cùng quan sát xem liệu việc này sẽ tác động như thế nào đến giải pháp Peterson trong phần này.</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898417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B4CC-67E6-55CC-731C-799FD2227A21}"/>
              </a:ext>
            </a:extLst>
          </p:cNvPr>
          <p:cNvSpPr>
            <a:spLocks noGrp="1"/>
          </p:cNvSpPr>
          <p:nvPr>
            <p:ph type="title"/>
          </p:nvPr>
        </p:nvSpPr>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414A0CB4-0DA0-C127-302B-482DE9C21A76}"/>
              </a:ext>
            </a:extLst>
          </p:cNvPr>
          <p:cNvSpPr>
            <a:spLocks noGrp="1"/>
          </p:cNvSpPr>
          <p:nvPr>
            <p:ph idx="1"/>
          </p:nvPr>
        </p:nvSpPr>
        <p:spPr/>
        <p:txBody>
          <a:bodyPr>
            <a:normAutofit fontScale="92500"/>
          </a:bodyPr>
          <a:lstStyle/>
          <a:p>
            <a:r>
              <a:rPr lang="en-VN" dirty="0"/>
              <a:t>Để cải thiện hiệu suất, vi xử lý và/hoặc trình biên dịch sẽ sắp xếp lại các thao tác mà độc lập với nhau.</a:t>
            </a:r>
          </a:p>
          <a:p>
            <a:r>
              <a:rPr lang="en-VN" dirty="0"/>
              <a:t>Việc hiểu vì sao giải pháp Peterson không hoạt động trên kiến trúc hiện đại sẽ giúp hiểu rõ hơn về race condition.</a:t>
            </a:r>
          </a:p>
          <a:p>
            <a:r>
              <a:rPr lang="en-VN" dirty="0"/>
              <a:t>Với các tiến trình đơn tiểu trình thì việc thực hiện các lệnh sẽ không có gì thay đổi</a:t>
            </a:r>
            <a:r>
              <a:rPr lang="en-US" dirty="0"/>
              <a:t>.</a:t>
            </a:r>
            <a:endParaRPr lang="en-VN" dirty="0"/>
          </a:p>
          <a:p>
            <a:r>
              <a:rPr lang="en-VN" dirty="0"/>
              <a:t>Với các tiến trình đa tiểu trình, việc sắp xếp lại các thao tác có thể dẫn đến kết quả không nhất quán hoặc không dự đoán được.</a:t>
            </a:r>
          </a:p>
        </p:txBody>
      </p:sp>
      <p:sp>
        <p:nvSpPr>
          <p:cNvPr id="4" name="Footer Placeholder 3">
            <a:extLst>
              <a:ext uri="{FF2B5EF4-FFF2-40B4-BE49-F238E27FC236}">
                <a16:creationId xmlns:a16="http://schemas.microsoft.com/office/drawing/2014/main" id="{F55BF73D-A768-274F-64CE-02DC733D571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873B3B4-4265-B3BE-F478-B9220F4B2230}"/>
              </a:ext>
            </a:extLst>
          </p:cNvPr>
          <p:cNvSpPr>
            <a:spLocks noGrp="1"/>
          </p:cNvSpPr>
          <p:nvPr>
            <p:ph type="sldNum" sz="quarter" idx="12"/>
          </p:nvPr>
        </p:nvSpPr>
        <p:spPr/>
        <p:txBody>
          <a:bodyPr/>
          <a:lstStyle/>
          <a:p>
            <a:fld id="{D8B0B3AC-44A8-D142-AAF6-9A453466E1A4}" type="slidenum">
              <a:rPr lang="en-VN" smtClean="0"/>
              <a:pPr/>
              <a:t>48</a:t>
            </a:fld>
            <a:endParaRPr lang="en-VN" dirty="0"/>
          </a:p>
        </p:txBody>
      </p:sp>
    </p:spTree>
    <p:extLst>
      <p:ext uri="{BB962C8B-B14F-4D97-AF65-F5344CB8AC3E}">
        <p14:creationId xmlns:p14="http://schemas.microsoft.com/office/powerpoint/2010/main" val="11830865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a:xfrm>
            <a:off x="838200" y="390741"/>
            <a:ext cx="10515600" cy="979200"/>
          </a:xfrm>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1965700"/>
            <a:ext cx="10515600" cy="4211264"/>
          </a:xfrm>
        </p:spPr>
        <p:txBody>
          <a:bodyPr>
            <a:noAutofit/>
          </a:bodyPr>
          <a:lstStyle/>
          <a:p>
            <a:r>
              <a:rPr lang="en-VN" sz="1800" dirty="0"/>
              <a:t>Có 2 tiểu trình cùng chia sẻ dữ liệu:</a:t>
            </a:r>
          </a:p>
          <a:p>
            <a:pPr marL="457200" lvl="1" indent="0">
              <a:buNone/>
            </a:pPr>
            <a:r>
              <a:rPr lang="en-US" sz="1800" dirty="0">
                <a:latin typeface="Courier New" panose="02070309020205020404" pitchFamily="49" charset="0"/>
                <a:cs typeface="Courier New" panose="02070309020205020404" pitchFamily="49" charset="0"/>
              </a:rPr>
              <a:t>b</a:t>
            </a:r>
            <a:r>
              <a:rPr lang="en-VN" sz="1800" dirty="0">
                <a:latin typeface="Courier New" panose="02070309020205020404" pitchFamily="49" charset="0"/>
                <a:cs typeface="Courier New" panose="02070309020205020404" pitchFamily="49" charset="0"/>
              </a:rPr>
              <a:t>oolean flag = false;</a:t>
            </a:r>
          </a:p>
          <a:p>
            <a:pPr marL="457200" lvl="1" indent="0">
              <a:buNone/>
            </a:pPr>
            <a:r>
              <a:rPr lang="en-US" sz="1800" dirty="0">
                <a:latin typeface="Courier New" panose="02070309020205020404" pitchFamily="49" charset="0"/>
                <a:cs typeface="Courier New" panose="02070309020205020404" pitchFamily="49" charset="0"/>
              </a:rPr>
              <a:t>i</a:t>
            </a:r>
            <a:r>
              <a:rPr lang="en-VN" sz="1800" dirty="0">
                <a:latin typeface="Courier New" panose="02070309020205020404" pitchFamily="49" charset="0"/>
                <a:cs typeface="Courier New" panose="02070309020205020404" pitchFamily="49" charset="0"/>
              </a:rPr>
              <a:t>nt x = 0;</a:t>
            </a:r>
          </a:p>
          <a:p>
            <a:r>
              <a:rPr lang="en-VN" sz="1800" dirty="0"/>
              <a:t>Thread1 thực hiện:</a:t>
            </a:r>
          </a:p>
          <a:p>
            <a:pPr marL="457200" lvl="1" indent="0">
              <a:buNone/>
            </a:pPr>
            <a:r>
              <a:rPr lang="en-VN" sz="1800" dirty="0">
                <a:latin typeface="Courier New" panose="02070309020205020404" pitchFamily="49" charset="0"/>
                <a:cs typeface="Courier New" panose="02070309020205020404" pitchFamily="49" charset="0"/>
              </a:rPr>
              <a:t>while (!flag);</a:t>
            </a:r>
          </a:p>
          <a:p>
            <a:pPr marL="457200" lvl="1" indent="0">
              <a:buNone/>
            </a:pPr>
            <a:r>
              <a:rPr lang="en-VN" sz="1800" dirty="0">
                <a:latin typeface="Courier New" panose="02070309020205020404" pitchFamily="49" charset="0"/>
                <a:cs typeface="Courier New" panose="02070309020205020404" pitchFamily="49" charset="0"/>
              </a:rPr>
              <a:t>print x;</a:t>
            </a:r>
          </a:p>
          <a:p>
            <a:r>
              <a:rPr lang="en-VN" sz="1800" dirty="0"/>
              <a:t>Thread2 thực hiện:</a:t>
            </a:r>
          </a:p>
          <a:p>
            <a:pPr marL="457200" lvl="1" indent="0">
              <a:buNone/>
            </a:pPr>
            <a:r>
              <a:rPr lang="en-VN" sz="1800" dirty="0">
                <a:latin typeface="Courier New" panose="02070309020205020404" pitchFamily="49" charset="0"/>
                <a:cs typeface="Courier New" panose="02070309020205020404" pitchFamily="49" charset="0"/>
              </a:rPr>
              <a:t>x = 100;</a:t>
            </a:r>
          </a:p>
          <a:p>
            <a:pPr marL="457200" lvl="1" indent="0">
              <a:buNone/>
            </a:pPr>
            <a:r>
              <a:rPr lang="en-VN" sz="1800" dirty="0">
                <a:latin typeface="Courier New" panose="02070309020205020404" pitchFamily="49" charset="0"/>
                <a:cs typeface="Courier New" panose="02070309020205020404" pitchFamily="49" charset="0"/>
              </a:rPr>
              <a:t>flag = true;</a:t>
            </a:r>
          </a:p>
          <a:p>
            <a:r>
              <a:rPr lang="en-VN" sz="1800" dirty="0"/>
              <a:t>Kết quả kỳ vọng được in ra là:</a:t>
            </a:r>
          </a:p>
          <a:p>
            <a:pPr marL="457200" lvl="1" indent="0">
              <a:buNone/>
            </a:pPr>
            <a:r>
              <a:rPr lang="en-VN" sz="18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100</a:t>
            </a: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49</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371497"/>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Tree>
    <p:extLst>
      <p:ext uri="{BB962C8B-B14F-4D97-AF65-F5344CB8AC3E}">
        <p14:creationId xmlns:p14="http://schemas.microsoft.com/office/powerpoint/2010/main" val="2563975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754326"/>
          </a:xfrm>
        </p:spPr>
        <p:txBody>
          <a:bodyPr>
            <a:normAutofit/>
          </a:bodyPr>
          <a:lstStyle/>
          <a:p>
            <a:r>
              <a:rPr lang="en-VN" sz="2400" dirty="0"/>
              <a:t>Gồm 02 tiến trình diễn ra đồng thời với nhau:</a:t>
            </a:r>
          </a:p>
          <a:p>
            <a:pPr lvl="1"/>
            <a:r>
              <a:rPr lang="en-VN" sz="2000" dirty="0"/>
              <a:t>Producer: liên tục tạo ra hàng hóa </a:t>
            </a:r>
            <a:r>
              <a:rPr lang="en-VN" sz="2000" dirty="0">
                <a:sym typeface="Wingdings" pitchFamily="2" charset="2"/>
              </a:rPr>
              <a:t> tăng biến </a:t>
            </a:r>
            <a:r>
              <a:rPr lang="en-VN" sz="2000" dirty="0">
                <a:latin typeface="Courier New" panose="02070309020205020404" pitchFamily="49" charset="0"/>
                <a:cs typeface="Courier New" panose="02070309020205020404" pitchFamily="49" charset="0"/>
                <a:sym typeface="Wingdings" pitchFamily="2" charset="2"/>
              </a:rPr>
              <a:t>count</a:t>
            </a:r>
          </a:p>
          <a:p>
            <a:pPr lvl="1"/>
            <a:r>
              <a:rPr lang="en-VN" sz="2000" dirty="0">
                <a:sym typeface="Wingdings" pitchFamily="2" charset="2"/>
              </a:rPr>
              <a:t>Consumer: liên tục bán hàng  giảm biến </a:t>
            </a:r>
            <a:r>
              <a:rPr lang="en-VN" sz="2000" dirty="0">
                <a:latin typeface="Courier New" panose="02070309020205020404" pitchFamily="49" charset="0"/>
                <a:cs typeface="Courier New" panose="02070309020205020404" pitchFamily="49" charset="0"/>
                <a:sym typeface="Wingdings" pitchFamily="2" charset="2"/>
              </a:rPr>
              <a:t>count</a:t>
            </a:r>
            <a:endParaRPr lang="en-VN" sz="20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5</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2294665" y="3726325"/>
            <a:ext cx="7602671" cy="2145341"/>
          </a:xfrm>
          <a:prstGeom prst="rect">
            <a:avLst/>
          </a:prstGeom>
        </p:spPr>
      </p:pic>
      <p:sp>
        <p:nvSpPr>
          <p:cNvPr id="7" name="TextBox 6">
            <a:extLst>
              <a:ext uri="{FF2B5EF4-FFF2-40B4-BE49-F238E27FC236}">
                <a16:creationId xmlns:a16="http://schemas.microsoft.com/office/drawing/2014/main" id="{2C72B002-0A77-741F-B2A8-67C9C9FF6B70}"/>
              </a:ext>
            </a:extLst>
          </p:cNvPr>
          <p:cNvSpPr txBox="1"/>
          <p:nvPr/>
        </p:nvSpPr>
        <p:spPr>
          <a:xfrm>
            <a:off x="12665948" y="3315957"/>
            <a:ext cx="5596932" cy="1754326"/>
          </a:xfrm>
          <a:prstGeom prst="rect">
            <a:avLst/>
          </a:prstGeom>
          <a:noFill/>
        </p:spPr>
        <p:txBody>
          <a:bodyPr wrap="square" rtlCol="0">
            <a:spAutoFit/>
          </a:bodyPr>
          <a:lstStyle/>
          <a:p>
            <a:r>
              <a:rPr lang="en-VN" dirty="0"/>
              <a:t>Khi các tiến trình thực thi đồng thời, ta sẽ KHÔNG biết được các dữ kiện sau:</a:t>
            </a:r>
          </a:p>
          <a:p>
            <a:pPr marL="285750" indent="-285750">
              <a:buFont typeface="Arial" panose="020B0604020202020204" pitchFamily="34" charset="0"/>
              <a:buChar char="•"/>
            </a:pPr>
            <a:r>
              <a:rPr lang="en-VN" dirty="0"/>
              <a:t>Tiến trình nào thực thi trước?</a:t>
            </a:r>
          </a:p>
          <a:p>
            <a:pPr marL="285750" indent="-285750">
              <a:buFont typeface="Arial" panose="020B0604020202020204" pitchFamily="34" charset="0"/>
              <a:buChar char="•"/>
            </a:pPr>
            <a:r>
              <a:rPr lang="en-VN" dirty="0"/>
              <a:t>Tiến trình nào thực thi lâu hơn (do giải thuật định thời CPU)?</a:t>
            </a:r>
          </a:p>
          <a:p>
            <a:pPr marL="285750" indent="-285750">
              <a:buFont typeface="Arial" panose="020B0604020202020204" pitchFamily="34" charset="0"/>
              <a:buChar char="•"/>
            </a:pPr>
            <a:r>
              <a:rPr lang="en-VN" dirty="0"/>
              <a:t>Tiến trình sẽ hết quantum time khi nào?</a:t>
            </a:r>
          </a:p>
        </p:txBody>
      </p:sp>
    </p:spTree>
    <p:extLst>
      <p:ext uri="{BB962C8B-B14F-4D97-AF65-F5344CB8AC3E}">
        <p14:creationId xmlns:p14="http://schemas.microsoft.com/office/powerpoint/2010/main" val="27187317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2406580"/>
            <a:ext cx="5381730" cy="3770383"/>
          </a:xfrm>
        </p:spPr>
        <p:txBody>
          <a:bodyPr>
            <a:normAutofit fontScale="77500" lnSpcReduction="20000"/>
          </a:bodyPr>
          <a:lstStyle/>
          <a:p>
            <a:r>
              <a:rPr lang="en-US" dirty="0" err="1"/>
              <a:t>Tuy</a:t>
            </a:r>
            <a:r>
              <a:rPr lang="en-US" dirty="0"/>
              <a:t> </a:t>
            </a:r>
            <a:r>
              <a:rPr lang="en-US" dirty="0" err="1"/>
              <a:t>nhiên</a:t>
            </a:r>
            <a:r>
              <a:rPr lang="en-US" dirty="0"/>
              <a:t>, </a:t>
            </a:r>
            <a:r>
              <a:rPr lang="en-US" dirty="0" err="1"/>
              <a:t>bởi</a:t>
            </a:r>
            <a:r>
              <a:rPr lang="en-US" dirty="0"/>
              <a:t> </a:t>
            </a:r>
            <a:r>
              <a:rPr lang="en-US" dirty="0" err="1"/>
              <a:t>vì</a:t>
            </a:r>
            <a:r>
              <a:rPr lang="en-US" dirty="0"/>
              <a:t> </a:t>
            </a:r>
            <a:r>
              <a:rPr lang="en-US" dirty="0" err="1"/>
              <a:t>biến</a:t>
            </a:r>
            <a:r>
              <a:rPr lang="en-US" dirty="0"/>
              <a:t> flag </a:t>
            </a:r>
            <a:r>
              <a:rPr lang="en-US" dirty="0" err="1"/>
              <a:t>và</a:t>
            </a:r>
            <a:r>
              <a:rPr lang="en-US" dirty="0"/>
              <a:t> </a:t>
            </a:r>
            <a:r>
              <a:rPr lang="en-US" dirty="0" err="1"/>
              <a:t>biến</a:t>
            </a:r>
            <a:r>
              <a:rPr lang="en-US" dirty="0"/>
              <a:t> x </a:t>
            </a:r>
            <a:r>
              <a:rPr lang="en-US" dirty="0" err="1"/>
              <a:t>là</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nhau</a:t>
            </a:r>
            <a:r>
              <a:rPr lang="en-US" dirty="0"/>
              <a:t> </a:t>
            </a:r>
            <a:r>
              <a:rPr lang="en-US" dirty="0" err="1"/>
              <a:t>nên</a:t>
            </a:r>
            <a:r>
              <a:rPr lang="en-US" dirty="0"/>
              <a:t> </a:t>
            </a:r>
            <a:r>
              <a:rPr lang="en-US" dirty="0" err="1"/>
              <a:t>các</a:t>
            </a:r>
            <a:r>
              <a:rPr lang="en-US" dirty="0"/>
              <a:t> </a:t>
            </a:r>
            <a:r>
              <a:rPr lang="en-US" dirty="0" err="1"/>
              <a:t>thao</a:t>
            </a:r>
            <a:r>
              <a:rPr lang="en-US" dirty="0"/>
              <a:t> </a:t>
            </a:r>
            <a:r>
              <a:rPr lang="en-US" dirty="0" err="1"/>
              <a:t>tác</a:t>
            </a:r>
            <a:r>
              <a:rPr lang="en-US" dirty="0"/>
              <a:t>:</a:t>
            </a:r>
          </a:p>
          <a:p>
            <a:pPr marL="457200" lvl="1" indent="0">
              <a:buNone/>
            </a:pPr>
            <a:r>
              <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marL="457200" lvl="1" indent="0">
              <a:buNone/>
            </a:pPr>
            <a:r>
              <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marL="457200" lvl="1" indent="0">
              <a:buNone/>
            </a:pPr>
            <a:r>
              <a:rPr lang="en-US" sz="2600" dirty="0" err="1"/>
              <a:t>có</a:t>
            </a:r>
            <a:r>
              <a:rPr lang="en-US" sz="2600" dirty="0"/>
              <a:t> </a:t>
            </a:r>
            <a:r>
              <a:rPr lang="en-US" sz="2600" dirty="0" err="1"/>
              <a:t>thể</a:t>
            </a:r>
            <a:r>
              <a:rPr lang="en-US" sz="2600" dirty="0"/>
              <a:t> </a:t>
            </a:r>
            <a:r>
              <a:rPr lang="en-US" sz="2600" dirty="0" err="1"/>
              <a:t>bị</a:t>
            </a:r>
            <a:r>
              <a:rPr lang="en-US" sz="2600" dirty="0"/>
              <a:t> </a:t>
            </a:r>
            <a:r>
              <a:rPr lang="en-US" sz="2600" b="1" dirty="0" err="1">
                <a:gradFill>
                  <a:gsLst>
                    <a:gs pos="0">
                      <a:srgbClr val="00C6FF"/>
                    </a:gs>
                    <a:gs pos="100000">
                      <a:srgbClr val="0072FF"/>
                    </a:gs>
                  </a:gsLst>
                  <a:lin ang="5400000" scaled="1"/>
                </a:gradFill>
              </a:rPr>
              <a:t>sắp</a:t>
            </a:r>
            <a:r>
              <a:rPr lang="en-US" sz="2600" b="1" dirty="0">
                <a:gradFill>
                  <a:gsLst>
                    <a:gs pos="0">
                      <a:srgbClr val="00C6FF"/>
                    </a:gs>
                    <a:gs pos="100000">
                      <a:srgbClr val="0072FF"/>
                    </a:gs>
                  </a:gsLst>
                  <a:lin ang="5400000" scaled="1"/>
                </a:gradFill>
              </a:rPr>
              <a:t> </a:t>
            </a:r>
            <a:r>
              <a:rPr lang="en-US" sz="2600" b="1" dirty="0" err="1">
                <a:gradFill>
                  <a:gsLst>
                    <a:gs pos="0">
                      <a:srgbClr val="00C6FF"/>
                    </a:gs>
                    <a:gs pos="100000">
                      <a:srgbClr val="0072FF"/>
                    </a:gs>
                  </a:gsLst>
                  <a:lin ang="5400000" scaled="1"/>
                </a:gradFill>
              </a:rPr>
              <a:t>xếp</a:t>
            </a:r>
            <a:r>
              <a:rPr lang="en-US" sz="2600" b="1" dirty="0">
                <a:gradFill>
                  <a:gsLst>
                    <a:gs pos="0">
                      <a:srgbClr val="00C6FF"/>
                    </a:gs>
                    <a:gs pos="100000">
                      <a:srgbClr val="0072FF"/>
                    </a:gs>
                  </a:gsLst>
                  <a:lin ang="5400000" scaled="1"/>
                </a:gradFill>
              </a:rPr>
              <a:t> </a:t>
            </a:r>
            <a:r>
              <a:rPr lang="en-US" sz="2600" b="1" dirty="0" err="1">
                <a:gradFill>
                  <a:gsLst>
                    <a:gs pos="0">
                      <a:srgbClr val="00C6FF"/>
                    </a:gs>
                    <a:gs pos="100000">
                      <a:srgbClr val="0072FF"/>
                    </a:gs>
                  </a:gsLst>
                  <a:lin ang="5400000" scaled="1"/>
                </a:gradFill>
              </a:rPr>
              <a:t>lại</a:t>
            </a:r>
            <a:r>
              <a:rPr lang="en-US" sz="2600" b="1" dirty="0">
                <a:gradFill>
                  <a:gsLst>
                    <a:gs pos="0">
                      <a:srgbClr val="00C6FF"/>
                    </a:gs>
                    <a:gs pos="100000">
                      <a:srgbClr val="0072FF"/>
                    </a:gs>
                  </a:gsLst>
                  <a:lin ang="5400000" scaled="1"/>
                </a:gradFill>
              </a:rPr>
              <a:t> </a:t>
            </a:r>
            <a:r>
              <a:rPr lang="en-US" sz="2600" dirty="0" err="1"/>
              <a:t>thứ</a:t>
            </a:r>
            <a:r>
              <a:rPr lang="en-US" sz="2600" dirty="0"/>
              <a:t> </a:t>
            </a:r>
            <a:r>
              <a:rPr lang="en-US" sz="2600" dirty="0" err="1"/>
              <a:t>tự</a:t>
            </a:r>
            <a:r>
              <a:rPr lang="en-US" sz="2600" dirty="0"/>
              <a:t> </a:t>
            </a:r>
            <a:r>
              <a:rPr lang="en-US" sz="2600" dirty="0" err="1"/>
              <a:t>thực</a:t>
            </a:r>
            <a:r>
              <a:rPr lang="en-US" sz="2600" dirty="0"/>
              <a:t> </a:t>
            </a:r>
            <a:r>
              <a:rPr lang="en-US" sz="2600" dirty="0" err="1"/>
              <a:t>hiện</a:t>
            </a:r>
            <a:r>
              <a:rPr lang="en-US" sz="2600" dirty="0"/>
              <a:t>.</a:t>
            </a:r>
          </a:p>
          <a:p>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kết</a:t>
            </a:r>
            <a:r>
              <a:rPr lang="en-US" dirty="0"/>
              <a:t> </a:t>
            </a:r>
            <a:r>
              <a:rPr lang="en-US" dirty="0" err="1"/>
              <a:t>quả</a:t>
            </a:r>
            <a:r>
              <a:rPr lang="en-US" dirty="0"/>
              <a:t> </a:t>
            </a:r>
            <a:r>
              <a:rPr lang="en-US" dirty="0" err="1"/>
              <a:t>có</a:t>
            </a:r>
            <a:r>
              <a:rPr lang="en-US" dirty="0"/>
              <a:t> </a:t>
            </a:r>
            <a:r>
              <a:rPr lang="en-US" dirty="0" err="1"/>
              <a:t>thể</a:t>
            </a:r>
            <a:r>
              <a:rPr lang="en-US" dirty="0"/>
              <a:t> </a:t>
            </a:r>
            <a:r>
              <a:rPr lang="en-US" dirty="0" err="1"/>
              <a:t>được</a:t>
            </a:r>
            <a:r>
              <a:rPr lang="en-US" dirty="0"/>
              <a:t> in </a:t>
            </a:r>
            <a:r>
              <a:rPr lang="en-US" dirty="0" err="1"/>
              <a:t>ra</a:t>
            </a:r>
            <a:r>
              <a:rPr lang="en-US" dirty="0"/>
              <a:t> </a:t>
            </a:r>
            <a:r>
              <a:rPr lang="en-US" dirty="0" err="1"/>
              <a:t>là</a:t>
            </a:r>
            <a:r>
              <a:rPr lang="en-US" dirty="0"/>
              <a:t>:</a:t>
            </a:r>
          </a:p>
          <a:p>
            <a:pPr marL="457200" lvl="1" indent="0">
              <a:buNone/>
            </a:pPr>
            <a:r>
              <a:rPr lang="en-US" sz="2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0</a:t>
            </a:r>
            <a:endParaRPr lang="en-VN" sz="2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50</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
        <p:nvSpPr>
          <p:cNvPr id="8" name="TextBox 7">
            <a:extLst>
              <a:ext uri="{FF2B5EF4-FFF2-40B4-BE49-F238E27FC236}">
                <a16:creationId xmlns:a16="http://schemas.microsoft.com/office/drawing/2014/main" id="{2C1375B0-18E9-2E33-CF93-483ECD8D26F9}"/>
              </a:ext>
            </a:extLst>
          </p:cNvPr>
          <p:cNvSpPr txBox="1"/>
          <p:nvPr/>
        </p:nvSpPr>
        <p:spPr>
          <a:xfrm>
            <a:off x="6802733" y="2341525"/>
            <a:ext cx="2941831" cy="1305742"/>
          </a:xfrm>
          <a:prstGeom prst="rect">
            <a:avLst/>
          </a:prstGeom>
          <a:noFill/>
        </p:spPr>
        <p:txBody>
          <a:bodyPr wrap="none" rtlCol="0">
            <a:spAutoFit/>
          </a:bodyPr>
          <a:lstStyle/>
          <a:p>
            <a:pPr algn="l">
              <a:lnSpc>
                <a:spcPct val="130000"/>
              </a:lnSpc>
              <a:spcBef>
                <a:spcPts val="300"/>
              </a:spcBef>
              <a:spcAft>
                <a:spcPts val="300"/>
              </a:spcAft>
            </a:pPr>
            <a:r>
              <a:rPr lang="en-VN" b="1" dirty="0">
                <a:latin typeface="Courier New" panose="02070309020205020404" pitchFamily="49" charset="0"/>
                <a:cs typeface="Courier New" panose="02070309020205020404" pitchFamily="49" charset="0"/>
              </a:rPr>
              <a:t>Khởi tạo:</a:t>
            </a:r>
          </a:p>
          <a:p>
            <a:pPr algn="l">
              <a:lnSpc>
                <a:spcPct val="130000"/>
              </a:lnSpc>
              <a:spcBef>
                <a:spcPts val="300"/>
              </a:spcBef>
              <a:spcAft>
                <a:spcPts val="300"/>
              </a:spcAft>
            </a:pPr>
            <a:r>
              <a:rPr lang="en-VN" dirty="0">
                <a:latin typeface="Courier New" panose="02070309020205020404" pitchFamily="49" charset="0"/>
                <a:cs typeface="Courier New" panose="02070309020205020404" pitchFamily="49" charset="0"/>
              </a:rPr>
              <a:t>boolean flag = false</a:t>
            </a:r>
          </a:p>
          <a:p>
            <a:pPr algn="l">
              <a:lnSpc>
                <a:spcPct val="130000"/>
              </a:lnSpc>
              <a:spcBef>
                <a:spcPts val="300"/>
              </a:spcBef>
              <a:spcAft>
                <a:spcPts val="300"/>
              </a:spcAft>
            </a:pPr>
            <a:r>
              <a:rPr lang="en-VN" dirty="0">
                <a:latin typeface="Courier New" panose="02070309020205020404" pitchFamily="49" charset="0"/>
                <a:cs typeface="Courier New" panose="02070309020205020404" pitchFamily="49" charset="0"/>
              </a:rPr>
              <a:t>int x = 0</a:t>
            </a:r>
          </a:p>
        </p:txBody>
      </p:sp>
      <p:sp>
        <p:nvSpPr>
          <p:cNvPr id="9" name="TextBox 8">
            <a:extLst>
              <a:ext uri="{FF2B5EF4-FFF2-40B4-BE49-F238E27FC236}">
                <a16:creationId xmlns:a16="http://schemas.microsoft.com/office/drawing/2014/main" id="{D7C96139-1EBB-150F-E5CE-1BDEC27D79EE}"/>
              </a:ext>
            </a:extLst>
          </p:cNvPr>
          <p:cNvSpPr txBox="1"/>
          <p:nvPr/>
        </p:nvSpPr>
        <p:spPr>
          <a:xfrm>
            <a:off x="6802733" y="3796596"/>
            <a:ext cx="2114681" cy="1305742"/>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10" name="TextBox 9">
            <a:extLst>
              <a:ext uri="{FF2B5EF4-FFF2-40B4-BE49-F238E27FC236}">
                <a16:creationId xmlns:a16="http://schemas.microsoft.com/office/drawing/2014/main" id="{3AA925B5-A8D7-AD5E-DAD2-A900E072FCB5}"/>
              </a:ext>
            </a:extLst>
          </p:cNvPr>
          <p:cNvSpPr txBox="1"/>
          <p:nvPr/>
        </p:nvSpPr>
        <p:spPr>
          <a:xfrm>
            <a:off x="9355015" y="3796595"/>
            <a:ext cx="2803973" cy="1305742"/>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Thread2 (original):</a:t>
            </a:r>
          </a:p>
          <a:p>
            <a:pPr algn="l">
              <a:lnSpc>
                <a:spcPct val="130000"/>
              </a:lnSpc>
              <a:spcBef>
                <a:spcPts val="300"/>
              </a:spcBef>
              <a:spcAft>
                <a:spcPts val="300"/>
              </a:spcAft>
            </a:pPr>
            <a:r>
              <a:rPr lang="en-VN"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flag = true;</a:t>
            </a:r>
          </a:p>
        </p:txBody>
      </p:sp>
      <p:sp>
        <p:nvSpPr>
          <p:cNvPr id="11" name="TextBox 10">
            <a:extLst>
              <a:ext uri="{FF2B5EF4-FFF2-40B4-BE49-F238E27FC236}">
                <a16:creationId xmlns:a16="http://schemas.microsoft.com/office/drawing/2014/main" id="{57A73B60-FA78-0E7B-F495-3547FBCA7108}"/>
              </a:ext>
            </a:extLst>
          </p:cNvPr>
          <p:cNvSpPr txBox="1"/>
          <p:nvPr/>
        </p:nvSpPr>
        <p:spPr>
          <a:xfrm>
            <a:off x="9355014" y="5318168"/>
            <a:ext cx="2803973" cy="1305742"/>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 (reodered):</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p:txBody>
      </p:sp>
    </p:spTree>
    <p:extLst>
      <p:ext uri="{BB962C8B-B14F-4D97-AF65-F5344CB8AC3E}">
        <p14:creationId xmlns:p14="http://schemas.microsoft.com/office/powerpoint/2010/main" val="3872095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7642608" y="3539101"/>
            <a:ext cx="4093866" cy="2647179"/>
          </a:xfrm>
        </p:spPr>
        <p:txBody>
          <a:bodyPr>
            <a:normAutofit fontScale="70000" lnSpcReduction="20000"/>
          </a:bodyPr>
          <a:lstStyle/>
          <a:p>
            <a:pPr>
              <a:buFont typeface="Wingdings" pitchFamily="2" charset="2"/>
              <a:buChar char="Ø"/>
            </a:pPr>
            <a:r>
              <a:rPr lang="en-US" dirty="0" err="1"/>
              <a:t>Việc</a:t>
            </a:r>
            <a:r>
              <a:rPr lang="en-US" dirty="0"/>
              <a:t> </a:t>
            </a:r>
            <a:r>
              <a:rPr lang="en-US" dirty="0" err="1"/>
              <a:t>gán</a:t>
            </a:r>
            <a:r>
              <a:rPr lang="en-US" dirty="0"/>
              <a:t> </a:t>
            </a:r>
            <a:r>
              <a:rPr lang="en-US" dirty="0">
                <a:latin typeface="Courier New" panose="02070309020205020404" pitchFamily="49" charset="0"/>
                <a:cs typeface="Courier New" panose="02070309020205020404" pitchFamily="49" charset="0"/>
              </a:rPr>
              <a:t>flag[]</a:t>
            </a:r>
            <a:r>
              <a:rPr lang="en-US" dirty="0"/>
              <a:t> </a:t>
            </a:r>
            <a:r>
              <a:rPr lang="en-US" dirty="0" err="1"/>
              <a:t>và</a:t>
            </a:r>
            <a:r>
              <a:rPr lang="en-US" dirty="0"/>
              <a:t> </a:t>
            </a:r>
            <a:r>
              <a:rPr lang="en-US" dirty="0">
                <a:latin typeface="Courier New" panose="02070309020205020404" pitchFamily="49" charset="0"/>
                <a:cs typeface="Courier New" panose="02070309020205020404" pitchFamily="49" charset="0"/>
              </a:rPr>
              <a:t>turn</a:t>
            </a:r>
            <a:r>
              <a:rPr lang="en-US" dirty="0"/>
              <a:t> </a:t>
            </a:r>
            <a:r>
              <a:rPr lang="en-US" dirty="0" err="1"/>
              <a:t>bị</a:t>
            </a:r>
            <a:r>
              <a:rPr lang="en-US" dirty="0"/>
              <a:t> </a:t>
            </a:r>
            <a:r>
              <a:rPr lang="en-US" b="1" dirty="0" err="1">
                <a:gradFill>
                  <a:gsLst>
                    <a:gs pos="0">
                      <a:srgbClr val="FFC000"/>
                    </a:gs>
                    <a:gs pos="100000">
                      <a:srgbClr val="FF0000"/>
                    </a:gs>
                  </a:gsLst>
                  <a:lin ang="5400000" scaled="1"/>
                </a:gradFill>
              </a:rPr>
              <a:t>sắp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xếp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lại</a:t>
            </a:r>
            <a:r>
              <a:rPr lang="en-US" b="1" dirty="0">
                <a:gradFill>
                  <a:gsLst>
                    <a:gs pos="0">
                      <a:srgbClr val="FFC000"/>
                    </a:gs>
                    <a:gs pos="100000">
                      <a:srgbClr val="FF0000"/>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thi</a:t>
            </a:r>
            <a:r>
              <a:rPr lang="en-US" dirty="0"/>
              <a:t>.</a:t>
            </a:r>
          </a:p>
          <a:p>
            <a:pPr>
              <a:buFont typeface="Wingdings" pitchFamily="2" charset="2"/>
              <a:buChar char="Ø"/>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0</a:t>
            </a:r>
            <a:r>
              <a:rPr lang="en-US" dirty="0"/>
              <a:t> </a:t>
            </a:r>
            <a:r>
              <a:rPr lang="en-US" dirty="0" err="1"/>
              <a:t>và</a:t>
            </a:r>
            <a:r>
              <a:rPr lang="en-US" dirty="0"/>
              <a:t> </a:t>
            </a:r>
            <a:r>
              <a:rPr lang="en-US" b="1" dirty="0">
                <a:gradFill>
                  <a:gsLst>
                    <a:gs pos="0">
                      <a:srgbClr val="FFC000"/>
                    </a:gs>
                    <a:gs pos="100000">
                      <a:srgbClr val="FF0000"/>
                    </a:gs>
                  </a:gsLst>
                  <a:lin ang="5400000" scaled="1"/>
                </a:gradFill>
              </a:rPr>
              <a:t>P</a:t>
            </a:r>
            <a:r>
              <a:rPr lang="en-US" b="1" baseline="-25000" dirty="0">
                <a:gradFill>
                  <a:gsLst>
                    <a:gs pos="0">
                      <a:srgbClr val="FFC000"/>
                    </a:gs>
                    <a:gs pos="100000">
                      <a:srgbClr val="FF0000"/>
                    </a:gs>
                  </a:gsLst>
                  <a:lin ang="5400000" scaled="1"/>
                </a:gradFill>
              </a:rPr>
              <a:t>1</a:t>
            </a:r>
            <a:r>
              <a:rPr lang="en-US" dirty="0"/>
              <a:t> </a:t>
            </a:r>
            <a:r>
              <a:rPr lang="en-US" dirty="0" err="1"/>
              <a:t>cùng</a:t>
            </a:r>
            <a:r>
              <a:rPr lang="en-US" dirty="0"/>
              <a:t> </a:t>
            </a:r>
            <a:r>
              <a:rPr lang="en-US" dirty="0" err="1"/>
              <a:t>vào</a:t>
            </a:r>
            <a:r>
              <a:rPr lang="en-US" dirty="0"/>
              <a:t> CS.</a:t>
            </a:r>
          </a:p>
          <a:p>
            <a:pPr>
              <a:buFont typeface="Wingdings" pitchFamily="2" charset="2"/>
              <a:buChar char="Ø"/>
            </a:pPr>
            <a:r>
              <a:rPr lang="en-US" dirty="0" err="1"/>
              <a:t>Để</a:t>
            </a:r>
            <a:r>
              <a:rPr lang="en-US" dirty="0"/>
              <a:t> </a:t>
            </a:r>
            <a:r>
              <a:rPr lang="en-US" dirty="0" err="1"/>
              <a:t>đảm</a:t>
            </a:r>
            <a:r>
              <a:rPr lang="en-US" dirty="0"/>
              <a:t> </a:t>
            </a:r>
            <a:r>
              <a:rPr lang="en-US" dirty="0" err="1"/>
              <a:t>bảo</a:t>
            </a:r>
            <a:r>
              <a:rPr lang="en-US" dirty="0"/>
              <a:t> </a:t>
            </a:r>
            <a:r>
              <a:rPr lang="en-US" dirty="0" err="1"/>
              <a:t>giải</a:t>
            </a:r>
            <a:r>
              <a:rPr lang="en-US" dirty="0"/>
              <a:t> </a:t>
            </a:r>
            <a:r>
              <a:rPr lang="en-US" dirty="0" err="1"/>
              <a:t>pháp</a:t>
            </a:r>
            <a:r>
              <a:rPr lang="en-US" dirty="0"/>
              <a:t> Peterson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trên</a:t>
            </a:r>
            <a:r>
              <a:rPr lang="en-US" dirty="0"/>
              <a:t> </a:t>
            </a:r>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r>
              <a:rPr lang="en-US" dirty="0"/>
              <a:t>, ta </a:t>
            </a:r>
            <a:r>
              <a:rPr lang="en-US" dirty="0" err="1"/>
              <a:t>phải</a:t>
            </a:r>
            <a:r>
              <a:rPr lang="en-US" dirty="0"/>
              <a:t> </a:t>
            </a:r>
            <a:r>
              <a:rPr lang="en-US" dirty="0" err="1"/>
              <a:t>sử</a:t>
            </a:r>
            <a:r>
              <a:rPr lang="en-US" dirty="0"/>
              <a:t> </a:t>
            </a:r>
            <a:r>
              <a:rPr lang="en-US" dirty="0" err="1"/>
              <a:t>dụng</a:t>
            </a:r>
            <a:r>
              <a:rPr lang="en-US" dirty="0"/>
              <a:t> </a:t>
            </a:r>
            <a:r>
              <a:rPr lang="en-US" b="1" dirty="0">
                <a:gradFill>
                  <a:gsLst>
                    <a:gs pos="0">
                      <a:srgbClr val="00C6FF"/>
                    </a:gs>
                    <a:gs pos="100000">
                      <a:srgbClr val="0072FF"/>
                    </a:gs>
                  </a:gsLst>
                  <a:lin ang="5400000" scaled="1"/>
                </a:gradFill>
              </a:rPr>
              <a:t>Memory Barrier.</a:t>
            </a:r>
            <a:endParaRPr lang="en-VN" b="1" dirty="0">
              <a:gradFill>
                <a:gsLst>
                  <a:gs pos="0">
                    <a:srgbClr val="00C6FF"/>
                  </a:gs>
                  <a:gs pos="100000">
                    <a:srgbClr val="0072FF"/>
                  </a:gs>
                </a:gsLst>
                <a:lin ang="5400000" scaled="1"/>
              </a:gradFill>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51</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557658"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Xét lại giải pháp Peterson</a:t>
            </a:r>
          </a:p>
        </p:txBody>
      </p:sp>
      <p:pic>
        <p:nvPicPr>
          <p:cNvPr id="12" name="Picture 3">
            <a:extLst>
              <a:ext uri="{FF2B5EF4-FFF2-40B4-BE49-F238E27FC236}">
                <a16:creationId xmlns:a16="http://schemas.microsoft.com/office/drawing/2014/main" id="{76167998-CD3E-8D0E-DC66-0A838100D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4349" y="2205331"/>
            <a:ext cx="4903304" cy="11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BC4E1289-F4FE-BA7B-2300-83C74BCE773D}"/>
              </a:ext>
            </a:extLst>
          </p:cNvPr>
          <p:cNvSpPr txBox="1">
            <a:spLocks/>
          </p:cNvSpPr>
          <p:nvPr/>
        </p:nvSpPr>
        <p:spPr>
          <a:xfrm>
            <a:off x="838200" y="3542389"/>
            <a:ext cx="3231382" cy="2647179"/>
          </a:xfrm>
          <a:prstGeom prst="roundRect">
            <a:avLst>
              <a:gd name="adj" fmla="val 810"/>
            </a:avLst>
          </a:prstGeom>
          <a:ln>
            <a:gradFill>
              <a:gsLst>
                <a:gs pos="0">
                  <a:srgbClr val="00C6FF"/>
                </a:gs>
                <a:gs pos="100000">
                  <a:srgbClr val="0072FF"/>
                </a:gs>
              </a:gsLst>
              <a:lin ang="5400000" scaled="1"/>
            </a:gradFill>
          </a:ln>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100" b="1" dirty="0">
                <a:gradFill>
                  <a:gsLst>
                    <a:gs pos="0">
                      <a:srgbClr val="00C6FF"/>
                    </a:gs>
                    <a:gs pos="100000">
                      <a:srgbClr val="0072FF"/>
                    </a:gs>
                  </a:gsLst>
                  <a:lin ang="5400000" scaled="1"/>
                </a:gradFill>
              </a:rPr>
              <a:t>P</a:t>
            </a:r>
            <a:r>
              <a:rPr lang="en-US" altLang="en-US" sz="1100" b="1" baseline="-25000" dirty="0">
                <a:gradFill>
                  <a:gsLst>
                    <a:gs pos="0">
                      <a:srgbClr val="00C6FF"/>
                    </a:gs>
                    <a:gs pos="100000">
                      <a:srgbClr val="0072FF"/>
                    </a:gs>
                  </a:gsLst>
                  <a:lin ang="5400000" scaled="1"/>
                </a:gradFill>
              </a:rPr>
              <a:t>0</a:t>
            </a:r>
          </a:p>
          <a:p>
            <a:pPr>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a:t>
            </a:r>
            <a:r>
              <a:rPr lang="en-US" altLang="en-US" sz="1100" b="1" dirty="0">
                <a:gradFill>
                  <a:gsLst>
                    <a:gs pos="0">
                      <a:srgbClr val="0072FF"/>
                    </a:gs>
                    <a:gs pos="100000">
                      <a:srgbClr val="00C6FF"/>
                    </a:gs>
                  </a:gsLst>
                  <a:lin ang="2700000" scaled="1"/>
                </a:gradFill>
                <a:latin typeface="Courier New" panose="02070309020205020404" pitchFamily="49" charset="0"/>
              </a:rPr>
              <a:t>flag[0] = true; </a:t>
            </a:r>
          </a:p>
          <a:p>
            <a:pPr lvl="1">
              <a:lnSpc>
                <a:spcPct val="120000"/>
              </a:lnSpc>
              <a:spcBef>
                <a:spcPts val="200"/>
              </a:spcBef>
              <a:spcAft>
                <a:spcPts val="200"/>
              </a:spcAft>
              <a:buFont typeface="Arial" panose="020B0604020202020204" pitchFamily="34" charset="0"/>
              <a:buNone/>
            </a:pPr>
            <a:r>
              <a:rPr lang="en-US" altLang="en-US" sz="1100" b="1" dirty="0">
                <a:gradFill>
                  <a:gsLst>
                    <a:gs pos="0">
                      <a:srgbClr val="0072FF"/>
                    </a:gs>
                    <a:gs pos="100000">
                      <a:srgbClr val="00C6FF"/>
                    </a:gs>
                  </a:gsLst>
                  <a:lin ang="2700000" scaled="1"/>
                </a:gradFill>
                <a:latin typeface="Courier New" panose="02070309020205020404" pitchFamily="49" charset="0"/>
              </a:rPr>
              <a:t>	turn = 1; </a:t>
            </a:r>
          </a:p>
          <a:p>
            <a:pPr lvl="1">
              <a:lnSpc>
                <a:spcPct val="120000"/>
              </a:lnSpc>
              <a:spcBef>
                <a:spcPts val="200"/>
              </a:spcBef>
              <a:spcAft>
                <a:spcPts val="200"/>
              </a:spcAft>
              <a:buFont typeface="Arial" panose="020B0604020202020204" pitchFamily="34" charset="0"/>
              <a:buNone/>
            </a:pPr>
            <a:r>
              <a:rPr lang="en-US" altLang="en-US" sz="11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a:t>
            </a:r>
            <a:r>
              <a:rPr lang="en-US" altLang="en-US" sz="1100" b="1" dirty="0">
                <a:gradFill>
                  <a:gsLst>
                    <a:gs pos="0">
                      <a:srgbClr val="0072FF"/>
                    </a:gs>
                    <a:gs pos="100000">
                      <a:srgbClr val="00C6FF"/>
                    </a:gs>
                  </a:gsLst>
                  <a:lin ang="2700000" scaled="1"/>
                </a:gradFill>
                <a:latin typeface="Courier New" panose="02070309020205020404" pitchFamily="49" charset="0"/>
              </a:rPr>
              <a:t>flag[0] = false;</a:t>
            </a:r>
            <a:r>
              <a:rPr lang="en-US" altLang="en-US" sz="1100" dirty="0">
                <a:solidFill>
                  <a:srgbClr val="000000"/>
                </a:soli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100" dirty="0">
                <a:solidFill>
                  <a:srgbClr val="000000"/>
                </a:solidFill>
                <a:latin typeface="Courier New" panose="02070309020205020404" pitchFamily="49" charset="0"/>
              </a:rPr>
              <a:t>}</a:t>
            </a:r>
          </a:p>
        </p:txBody>
      </p:sp>
      <p:sp>
        <p:nvSpPr>
          <p:cNvPr id="15" name="Content Placeholder 6">
            <a:extLst>
              <a:ext uri="{FF2B5EF4-FFF2-40B4-BE49-F238E27FC236}">
                <a16:creationId xmlns:a16="http://schemas.microsoft.com/office/drawing/2014/main" id="{37EF41B9-E44F-7391-4D6A-27B9218E5EE4}"/>
              </a:ext>
            </a:extLst>
          </p:cNvPr>
          <p:cNvSpPr txBox="1">
            <a:spLocks/>
          </p:cNvSpPr>
          <p:nvPr/>
        </p:nvSpPr>
        <p:spPr>
          <a:xfrm>
            <a:off x="4240404" y="3542389"/>
            <a:ext cx="3231382" cy="2647179"/>
          </a:xfrm>
          <a:prstGeom prst="roundRect">
            <a:avLst>
              <a:gd name="adj" fmla="val 676"/>
            </a:avLst>
          </a:prstGeom>
          <a:ln>
            <a:gradFill>
              <a:gsLst>
                <a:gs pos="0">
                  <a:srgbClr val="FFC000"/>
                </a:gs>
                <a:gs pos="100000">
                  <a:srgbClr val="FF0000"/>
                </a:gs>
              </a:gsLst>
              <a:lin ang="5400000" scaled="1"/>
            </a:gra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FFC000"/>
                    </a:gs>
                    <a:gs pos="100000">
                      <a:srgbClr val="FF0000"/>
                    </a:gs>
                  </a:gsLst>
                  <a:lin ang="5400000" scaled="1"/>
                </a:gradFill>
              </a:rPr>
              <a:t>P</a:t>
            </a:r>
            <a:r>
              <a:rPr lang="en-US" altLang="en-US" sz="1000" b="1" baseline="-25000" dirty="0">
                <a:gradFill>
                  <a:gsLst>
                    <a:gs pos="0">
                      <a:srgbClr val="FFC000"/>
                    </a:gs>
                    <a:gs pos="100000">
                      <a:srgbClr val="FF0000"/>
                    </a:gs>
                  </a:gsLst>
                  <a:lin ang="5400000" scaled="1"/>
                </a:gradFill>
              </a:rPr>
              <a:t>1</a:t>
            </a: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true;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turn = 0;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000"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false;</a:t>
            </a:r>
            <a:r>
              <a:rPr lang="en-US" altLang="en-US" sz="1000" dirty="0">
                <a:gradFill>
                  <a:gsLst>
                    <a:gs pos="0">
                      <a:srgbClr val="FFC000"/>
                    </a:gs>
                    <a:gs pos="100000">
                      <a:srgbClr val="FF0000"/>
                    </a:gs>
                  </a:gsLst>
                  <a:lin ang="2700000" scaled="1"/>
                </a:gra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p>
        </p:txBody>
      </p:sp>
      <p:sp>
        <p:nvSpPr>
          <p:cNvPr id="16" name="TextBox 15">
            <a:extLst>
              <a:ext uri="{FF2B5EF4-FFF2-40B4-BE49-F238E27FC236}">
                <a16:creationId xmlns:a16="http://schemas.microsoft.com/office/drawing/2014/main" id="{63072EC7-0656-96EC-ABC5-043F5A1FB3AF}"/>
              </a:ext>
            </a:extLst>
          </p:cNvPr>
          <p:cNvSpPr txBox="1"/>
          <p:nvPr/>
        </p:nvSpPr>
        <p:spPr>
          <a:xfrm rot="16200000">
            <a:off x="-128441" y="3980689"/>
            <a:ext cx="1518364" cy="414985"/>
          </a:xfrm>
          <a:prstGeom prst="rect">
            <a:avLst/>
          </a:prstGeom>
          <a:noFill/>
        </p:spPr>
        <p:txBody>
          <a:bodyPr wrap="none" rtlCol="0">
            <a:spAutoFit/>
          </a:bodyPr>
          <a:lstStyle/>
          <a:p>
            <a:pPr algn="r">
              <a:lnSpc>
                <a:spcPct val="130000"/>
              </a:lnSpc>
              <a:spcBef>
                <a:spcPts val="300"/>
              </a:spcBef>
              <a:spcAft>
                <a:spcPts val="300"/>
              </a:spcAft>
            </a:pPr>
            <a:r>
              <a:rPr lang="en-VN" b="1" spc="200" dirty="0">
                <a:latin typeface="Arial" panose="020B0604020202020204" pitchFamily="34" charset="0"/>
                <a:cs typeface="Arial" panose="020B0604020202020204" pitchFamily="34" charset="0"/>
              </a:rPr>
              <a:t>ORIGINAL</a:t>
            </a:r>
          </a:p>
        </p:txBody>
      </p:sp>
    </p:spTree>
    <p:extLst>
      <p:ext uri="{BB962C8B-B14F-4D97-AF65-F5344CB8AC3E}">
        <p14:creationId xmlns:p14="http://schemas.microsoft.com/office/powerpoint/2010/main" val="40507827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52</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89574"/>
            <a:ext cx="9210469" cy="990108"/>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5.5.1. Memory Barrier</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695175"/>
          </a:xfrm>
        </p:spPr>
        <p:txBody>
          <a:bodyPr>
            <a:normAutofit/>
          </a:bodyPr>
          <a:lstStyle/>
          <a:p>
            <a:r>
              <a:rPr lang="en-VN" dirty="0"/>
              <a:t>Một Memory Barrier (lớp bảo vệ bộ nhớ) là một lệnh bắt buộc bất kỳ thay đổi nào trên bộ nhớ phải được lan truyền đến tất cả các bộ xử lý.</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239791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2121535"/>
            <a:ext cx="10515600" cy="4388803"/>
          </a:xfrm>
        </p:spPr>
        <p:txBody>
          <a:bodyPr>
            <a:normAutofit fontScale="85000" lnSpcReduction="10000"/>
          </a:bodyPr>
          <a:lstStyle/>
          <a:p>
            <a:r>
              <a:rPr lang="vi-VN" b="1" dirty="0">
                <a:gradFill>
                  <a:gsLst>
                    <a:gs pos="0">
                      <a:srgbClr val="0072FF"/>
                    </a:gs>
                    <a:gs pos="100000">
                      <a:srgbClr val="00C6FF"/>
                    </a:gs>
                  </a:gsLst>
                  <a:lin ang="2700000" scaled="1"/>
                </a:gradFill>
              </a:rPr>
              <a:t>Memory model </a:t>
            </a:r>
            <a:r>
              <a:rPr lang="vi-VN" dirty="0"/>
              <a:t>trong hệ điều hành là mô hình hoạt động của bộ nhớ trong hệ thống, bao gồm cách thức quản lý và truy xuất đến các vùng nhớ được cấp phát cho các tiến trình và luồng trong hệ thống. Memory model định nghĩa các quy tắc và ràng buộc cho việc sử dụng bộ nhớ, đảm bảo tính đúng đắn, an toàn và hiệu quả của các hoạt động trên bộ nhớ.</a:t>
            </a:r>
          </a:p>
          <a:p>
            <a:r>
              <a:rPr lang="vi-VN" dirty="0"/>
              <a:t>Hai mô hình bộ nhớ phổ biến bao gồm:</a:t>
            </a:r>
          </a:p>
          <a:p>
            <a:pPr lvl="1"/>
            <a:r>
              <a:rPr lang="en-VN" b="1" dirty="0"/>
              <a:t>Mô hình bộ nhớ được sắp xếp mạnh:</a:t>
            </a:r>
            <a:r>
              <a:rPr lang="en-VN" dirty="0"/>
              <a:t> các thay đổi bộ nhớ trên một bộ xử lý sẽ được các bộ xử lý khác biết ngay lập tức</a:t>
            </a:r>
            <a:r>
              <a:rPr lang="en-US" dirty="0"/>
              <a:t>.</a:t>
            </a:r>
            <a:endParaRPr lang="en-VN" dirty="0"/>
          </a:p>
          <a:p>
            <a:pPr lvl="1"/>
            <a:r>
              <a:rPr lang="en-VN" b="1" dirty="0"/>
              <a:t>Mô hình bộ nhớ được sắp xếp yếu:</a:t>
            </a:r>
            <a:r>
              <a:rPr lang="en-VN" dirty="0"/>
              <a:t> các thay đổi bộ nhớ trên một bộ xử lý CÓ THỂ sẽ KHÔNG được các bộ xử lý khác biết ngay lập tức</a:t>
            </a:r>
            <a:r>
              <a:rPr lang="en-US" dirty="0"/>
              <a:t>.</a:t>
            </a:r>
            <a:endParaRPr lang="en-VN" dirty="0"/>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53</a:t>
            </a:fld>
            <a:endParaRPr lang="en-VN" dirty="0"/>
          </a:p>
        </p:txBody>
      </p:sp>
      <p:sp>
        <p:nvSpPr>
          <p:cNvPr id="8" name="Text Placeholder 5">
            <a:extLst>
              <a:ext uri="{FF2B5EF4-FFF2-40B4-BE49-F238E27FC236}">
                <a16:creationId xmlns:a16="http://schemas.microsoft.com/office/drawing/2014/main" id="{A21BF682-6295-B98E-E40D-4103ACED3350}"/>
              </a:ext>
            </a:extLst>
          </p:cNvPr>
          <p:cNvSpPr txBox="1">
            <a:spLocks/>
          </p:cNvSpPr>
          <p:nvPr/>
        </p:nvSpPr>
        <p:spPr>
          <a:xfrm>
            <a:off x="838200" y="1474436"/>
            <a:ext cx="5029200" cy="533782"/>
          </a:xfrm>
          <a:prstGeom prst="rect">
            <a:avLst/>
          </a:prstGeom>
          <a:gradFill>
            <a:gsLst>
              <a:gs pos="0">
                <a:srgbClr val="0072FF"/>
              </a:gs>
              <a:gs pos="100000">
                <a:srgbClr val="00C6FF"/>
              </a:gs>
            </a:gsLst>
            <a:lin ang="2700000" scaled="1"/>
          </a:gradFill>
        </p:spPr>
        <p:txBody>
          <a:bodyPr vert="horz" lIns="91440" tIns="45720" rIns="91440" bIns="45720" rtlCol="0" anchor="ctr">
            <a:norm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chemeClr val="bg1"/>
                </a:solidFill>
              </a:rPr>
              <a:t>Memory model (</a:t>
            </a:r>
            <a:r>
              <a:rPr lang="en-US" sz="2400" b="1" dirty="0" err="1">
                <a:solidFill>
                  <a:schemeClr val="bg1"/>
                </a:solidFill>
              </a:rPr>
              <a:t>mô</a:t>
            </a:r>
            <a:r>
              <a:rPr lang="en-US" sz="2400" b="1" dirty="0">
                <a:solidFill>
                  <a:schemeClr val="bg1"/>
                </a:solidFill>
              </a:rPr>
              <a:t> </a:t>
            </a:r>
            <a:r>
              <a:rPr lang="en-US" sz="2400" b="1" dirty="0" err="1">
                <a:solidFill>
                  <a:schemeClr val="bg1"/>
                </a:solidFill>
              </a:rPr>
              <a:t>hình</a:t>
            </a:r>
            <a:r>
              <a:rPr lang="en-US" sz="2400" b="1" dirty="0">
                <a:solidFill>
                  <a:schemeClr val="bg1"/>
                </a:solidFill>
              </a:rPr>
              <a:t> </a:t>
            </a:r>
            <a:r>
              <a:rPr lang="en-US" sz="2400" b="1" dirty="0" err="1">
                <a:solidFill>
                  <a:schemeClr val="bg1"/>
                </a:solidFill>
              </a:rPr>
              <a:t>bộ</a:t>
            </a:r>
            <a:r>
              <a:rPr lang="en-US" sz="2400" b="1" dirty="0">
                <a:solidFill>
                  <a:schemeClr val="bg1"/>
                </a:solidFill>
              </a:rPr>
              <a:t> </a:t>
            </a:r>
            <a:r>
              <a:rPr lang="en-US" sz="2400" b="1" dirty="0" err="1">
                <a:solidFill>
                  <a:schemeClr val="bg1"/>
                </a:solidFill>
              </a:rPr>
              <a:t>nhớ</a:t>
            </a:r>
            <a:r>
              <a:rPr lang="en-US" sz="2400" b="1" dirty="0">
                <a:solidFill>
                  <a:schemeClr val="bg1"/>
                </a:solidFill>
              </a:rPr>
              <a:t>)</a:t>
            </a:r>
          </a:p>
        </p:txBody>
      </p:sp>
    </p:spTree>
    <p:extLst>
      <p:ext uri="{BB962C8B-B14F-4D97-AF65-F5344CB8AC3E}">
        <p14:creationId xmlns:p14="http://schemas.microsoft.com/office/powerpoint/2010/main" val="8654796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1695450"/>
            <a:ext cx="10515600" cy="4481514"/>
          </a:xfrm>
        </p:spPr>
        <p:txBody>
          <a:bodyPr>
            <a:normAutofit/>
          </a:bodyPr>
          <a:lstStyle/>
          <a:p>
            <a:r>
              <a:rPr lang="en-VN" sz="2400" b="1" dirty="0">
                <a:gradFill>
                  <a:gsLst>
                    <a:gs pos="0">
                      <a:srgbClr val="00C6FF"/>
                    </a:gs>
                    <a:gs pos="100000">
                      <a:srgbClr val="0072FF"/>
                    </a:gs>
                  </a:gsLst>
                  <a:lin ang="5400000" scaled="1"/>
                </a:gradFill>
              </a:rPr>
              <a:t>Memory barrier </a:t>
            </a:r>
            <a:r>
              <a:rPr lang="en-VN" sz="2400" dirty="0"/>
              <a:t>là một chỉ thị (instruction) mà bắt buộc mọi thay đổi trong bộ nhớ phải được truyền tải (hiển thị) đến tất cả bộ xử lý khác.</a:t>
            </a:r>
          </a:p>
          <a:p>
            <a:r>
              <a:rPr lang="en-US" sz="2400" dirty="0"/>
              <a:t>Khi </a:t>
            </a:r>
            <a:r>
              <a:rPr lang="en-US" sz="2400" dirty="0" err="1"/>
              <a:t>một</a:t>
            </a:r>
            <a:r>
              <a:rPr lang="en-US" sz="2400" dirty="0"/>
              <a:t> </a:t>
            </a:r>
            <a:r>
              <a:rPr lang="en-US" sz="2400" dirty="0" err="1"/>
              <a:t>chỉ</a:t>
            </a:r>
            <a:r>
              <a:rPr lang="en-US" sz="2400" dirty="0"/>
              <a:t> </a:t>
            </a:r>
            <a:r>
              <a:rPr lang="en-US" sz="2400" dirty="0" err="1"/>
              <a:t>thị</a:t>
            </a:r>
            <a:r>
              <a:rPr lang="en-US" sz="2400" dirty="0"/>
              <a:t> memory barrier </a:t>
            </a:r>
            <a:r>
              <a:rPr lang="en-US" sz="2400" dirty="0" err="1"/>
              <a:t>được</a:t>
            </a:r>
            <a:r>
              <a:rPr lang="en-US" sz="2400" dirty="0"/>
              <a:t> </a:t>
            </a:r>
            <a:r>
              <a:rPr lang="en-US" sz="2400" dirty="0" err="1"/>
              <a:t>thực</a:t>
            </a:r>
            <a:r>
              <a:rPr lang="en-US" sz="2400" dirty="0"/>
              <a:t> </a:t>
            </a:r>
            <a:r>
              <a:rPr lang="en-US" sz="2400" dirty="0" err="1"/>
              <a:t>hiện</a:t>
            </a:r>
            <a:r>
              <a:rPr lang="en-US" sz="2400" dirty="0"/>
              <a:t>, </a:t>
            </a:r>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đảm</a:t>
            </a:r>
            <a:r>
              <a:rPr lang="en-US" sz="2400" dirty="0"/>
              <a:t> </a:t>
            </a:r>
            <a:r>
              <a:rPr lang="en-US" sz="2400" dirty="0" err="1"/>
              <a:t>bảo</a:t>
            </a:r>
            <a:r>
              <a:rPr lang="en-US" sz="2400" dirty="0"/>
              <a:t> </a:t>
            </a:r>
            <a:r>
              <a:rPr lang="en-US" sz="2400" dirty="0" err="1"/>
              <a:t>là</a:t>
            </a:r>
            <a:r>
              <a:rPr lang="en-US" sz="2400" dirty="0"/>
              <a:t> </a:t>
            </a:r>
            <a:r>
              <a:rPr lang="en-US" sz="2400" dirty="0" err="1"/>
              <a:t>tất</a:t>
            </a:r>
            <a:r>
              <a:rPr lang="en-US" sz="2400" dirty="0"/>
              <a:t> </a:t>
            </a:r>
            <a:r>
              <a:rPr lang="en-US" sz="2400" dirty="0" err="1"/>
              <a:t>cả</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sau</a:t>
            </a:r>
            <a:r>
              <a:rPr lang="en-US" sz="2400" dirty="0"/>
              <a:t> </a:t>
            </a:r>
            <a:r>
              <a:rPr lang="en-US" sz="2400" dirty="0" err="1"/>
              <a:t>đó</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a:t>
            </a:r>
          </a:p>
          <a:p>
            <a:r>
              <a:rPr lang="en-US" sz="2400" dirty="0"/>
              <a:t>Do </a:t>
            </a:r>
            <a:r>
              <a:rPr lang="en-US" sz="2400" dirty="0" err="1"/>
              <a:t>đó</a:t>
            </a:r>
            <a:r>
              <a:rPr lang="en-US" sz="2400" dirty="0"/>
              <a:t>, </a:t>
            </a:r>
            <a:r>
              <a:rPr lang="en-US" sz="2400" dirty="0" err="1"/>
              <a:t>kể</a:t>
            </a:r>
            <a:r>
              <a:rPr lang="en-US" sz="2400" dirty="0"/>
              <a:t> </a:t>
            </a:r>
            <a:r>
              <a:rPr lang="en-US" sz="2400" dirty="0" err="1"/>
              <a:t>cả</a:t>
            </a:r>
            <a:r>
              <a:rPr lang="en-US" sz="2400" dirty="0"/>
              <a:t> </a:t>
            </a:r>
            <a:r>
              <a:rPr lang="en-US" sz="2400" dirty="0" err="1"/>
              <a:t>khi</a:t>
            </a:r>
            <a:r>
              <a:rPr lang="en-US" sz="2400" dirty="0"/>
              <a:t> </a:t>
            </a:r>
            <a:r>
              <a:rPr lang="en-US" sz="2400" dirty="0" err="1"/>
              <a:t>các</a:t>
            </a:r>
            <a:r>
              <a:rPr lang="en-US" sz="2400" dirty="0"/>
              <a:t> </a:t>
            </a:r>
            <a:r>
              <a:rPr lang="en-US" sz="2400" dirty="0" err="1"/>
              <a:t>lệnh</a:t>
            </a:r>
            <a:r>
              <a:rPr lang="en-US" sz="2400" dirty="0"/>
              <a:t> </a:t>
            </a:r>
            <a:r>
              <a:rPr lang="en-US" sz="2400" dirty="0" err="1"/>
              <a:t>bị</a:t>
            </a:r>
            <a:r>
              <a:rPr lang="en-US" sz="2400" dirty="0"/>
              <a:t> </a:t>
            </a:r>
            <a:r>
              <a:rPr lang="en-US" sz="2400" dirty="0" err="1"/>
              <a:t>sắp</a:t>
            </a:r>
            <a:r>
              <a:rPr lang="en-US" sz="2400" dirty="0"/>
              <a:t> </a:t>
            </a:r>
            <a:r>
              <a:rPr lang="en-US" sz="2400" dirty="0" err="1"/>
              <a:t>xếp</a:t>
            </a:r>
            <a:r>
              <a:rPr lang="en-US" sz="2400" dirty="0"/>
              <a:t> </a:t>
            </a:r>
            <a:r>
              <a:rPr lang="en-US" sz="2400" dirty="0" err="1"/>
              <a:t>lại</a:t>
            </a:r>
            <a:r>
              <a:rPr lang="en-US" sz="2400" dirty="0"/>
              <a:t>, memory barrier </a:t>
            </a:r>
            <a:r>
              <a:rPr lang="en-US" sz="2400" dirty="0" err="1"/>
              <a:t>bảo</a:t>
            </a:r>
            <a:r>
              <a:rPr lang="en-US" sz="2400" dirty="0"/>
              <a:t> </a:t>
            </a:r>
            <a:r>
              <a:rPr lang="en-US" sz="2400" dirty="0" err="1"/>
              <a:t>đảm</a:t>
            </a:r>
            <a:r>
              <a:rPr lang="en-US" sz="2400" dirty="0"/>
              <a:t> </a:t>
            </a:r>
            <a:r>
              <a:rPr lang="en-US" sz="2400" dirty="0" err="1"/>
              <a:t>rằng</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trong</a:t>
            </a:r>
            <a:r>
              <a:rPr lang="en-US" sz="2400" dirty="0"/>
              <a:t> </a:t>
            </a:r>
            <a:r>
              <a:rPr lang="en-US" sz="2400" dirty="0" err="1"/>
              <a:t>bộ</a:t>
            </a:r>
            <a:r>
              <a:rPr lang="en-US" sz="2400" dirty="0"/>
              <a:t> </a:t>
            </a:r>
            <a:r>
              <a:rPr lang="en-US" sz="2400" dirty="0" err="1"/>
              <a:t>nhớ</a:t>
            </a:r>
            <a:r>
              <a:rPr lang="en-US" sz="2400" dirty="0"/>
              <a:t> </a:t>
            </a:r>
            <a:r>
              <a:rPr lang="en-US" sz="2400" dirty="0" err="1"/>
              <a:t>và</a:t>
            </a:r>
            <a:r>
              <a:rPr lang="en-US" sz="2400" dirty="0"/>
              <a:t> </a:t>
            </a:r>
            <a:r>
              <a:rPr lang="en-US" sz="2400" dirty="0" err="1"/>
              <a:t>được</a:t>
            </a:r>
            <a:r>
              <a:rPr lang="en-US" sz="2400" dirty="0"/>
              <a:t> </a:t>
            </a:r>
            <a:r>
              <a:rPr lang="en-US" sz="2400" dirty="0" err="1"/>
              <a:t>truyền</a:t>
            </a:r>
            <a:r>
              <a:rPr lang="en-US" sz="2400" dirty="0"/>
              <a:t> </a:t>
            </a:r>
            <a:r>
              <a:rPr lang="en-US" sz="2400" dirty="0" err="1"/>
              <a:t>tải</a:t>
            </a:r>
            <a:r>
              <a:rPr lang="en-US" sz="2400" dirty="0"/>
              <a:t> </a:t>
            </a:r>
            <a:r>
              <a:rPr lang="en-US" sz="2400" dirty="0" err="1"/>
              <a:t>đến</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hoặc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a:t>
            </a:r>
            <a:r>
              <a:rPr lang="en-US" sz="2400" dirty="0" err="1"/>
              <a:t>trong</a:t>
            </a:r>
            <a:r>
              <a:rPr lang="en-US" sz="2400" dirty="0"/>
              <a:t> </a:t>
            </a:r>
            <a:r>
              <a:rPr lang="en-US" sz="2400" dirty="0" err="1"/>
              <a:t>tương</a:t>
            </a:r>
            <a:r>
              <a:rPr lang="en-US" sz="2400" dirty="0"/>
              <a:t> </a:t>
            </a:r>
            <a:r>
              <a:rPr lang="en-US" sz="2400" dirty="0" err="1"/>
              <a:t>lai</a:t>
            </a:r>
            <a:r>
              <a:rPr lang="en-US" sz="2400" dirty="0"/>
              <a:t>.</a:t>
            </a:r>
            <a:endParaRPr lang="en-VN" sz="2400" dirty="0"/>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54</a:t>
            </a:fld>
            <a:endParaRPr lang="en-VN" dirty="0"/>
          </a:p>
        </p:txBody>
      </p:sp>
    </p:spTree>
    <p:extLst>
      <p:ext uri="{BB962C8B-B14F-4D97-AF65-F5344CB8AC3E}">
        <p14:creationId xmlns:p14="http://schemas.microsoft.com/office/powerpoint/2010/main" val="42650301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199" y="2311122"/>
            <a:ext cx="10829925" cy="594203"/>
          </a:xfrm>
        </p:spPr>
        <p:txBody>
          <a:bodyPr>
            <a:noAutofit/>
          </a:bodyPr>
          <a:lstStyle/>
          <a:p>
            <a:r>
              <a:rPr lang="en-VN" sz="2000" dirty="0"/>
              <a:t>Xét lại ví dụ trước đó, chúng ta có thể dùng memory barrier để Thread1 chắc chắn in ra 100.</a:t>
            </a:r>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55</a:t>
            </a:fld>
            <a:endParaRPr lang="en-VN" dirty="0"/>
          </a:p>
        </p:txBody>
      </p:sp>
      <p:sp>
        <p:nvSpPr>
          <p:cNvPr id="7" name="TextBox 6">
            <a:extLst>
              <a:ext uri="{FF2B5EF4-FFF2-40B4-BE49-F238E27FC236}">
                <a16:creationId xmlns:a16="http://schemas.microsoft.com/office/drawing/2014/main" id="{1574CBBF-EA1E-E72F-1498-6C3BEDE2A92F}"/>
              </a:ext>
            </a:extLst>
          </p:cNvPr>
          <p:cNvSpPr txBox="1"/>
          <p:nvPr/>
        </p:nvSpPr>
        <p:spPr>
          <a:xfrm>
            <a:off x="838200" y="1519269"/>
            <a:ext cx="4317207"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Memory Barrier</a:t>
            </a:r>
          </a:p>
        </p:txBody>
      </p:sp>
      <p:sp>
        <p:nvSpPr>
          <p:cNvPr id="8" name="TextBox 7">
            <a:extLst>
              <a:ext uri="{FF2B5EF4-FFF2-40B4-BE49-F238E27FC236}">
                <a16:creationId xmlns:a16="http://schemas.microsoft.com/office/drawing/2014/main" id="{40C62AFE-260A-3774-BCC9-9777422BAF1D}"/>
              </a:ext>
            </a:extLst>
          </p:cNvPr>
          <p:cNvSpPr txBox="1"/>
          <p:nvPr/>
        </p:nvSpPr>
        <p:spPr>
          <a:xfrm>
            <a:off x="914399" y="2905325"/>
            <a:ext cx="3451586" cy="1742785"/>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	memory_barrier();</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9" name="TextBox 8">
            <a:extLst>
              <a:ext uri="{FF2B5EF4-FFF2-40B4-BE49-F238E27FC236}">
                <a16:creationId xmlns:a16="http://schemas.microsoft.com/office/drawing/2014/main" id="{2417908A-25E8-76EB-8056-8F176B9ED2E9}"/>
              </a:ext>
            </a:extLst>
          </p:cNvPr>
          <p:cNvSpPr txBox="1"/>
          <p:nvPr/>
        </p:nvSpPr>
        <p:spPr>
          <a:xfrm>
            <a:off x="4898570" y="2905325"/>
            <a:ext cx="2528256" cy="1742785"/>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memory_barrier();</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 </a:t>
            </a:r>
          </a:p>
        </p:txBody>
      </p:sp>
      <p:sp>
        <p:nvSpPr>
          <p:cNvPr id="10" name="Content Placeholder 2">
            <a:extLst>
              <a:ext uri="{FF2B5EF4-FFF2-40B4-BE49-F238E27FC236}">
                <a16:creationId xmlns:a16="http://schemas.microsoft.com/office/drawing/2014/main" id="{F365CA4C-3D3F-7B20-AB48-1EF2A27254E9}"/>
              </a:ext>
            </a:extLst>
          </p:cNvPr>
          <p:cNvSpPr txBox="1">
            <a:spLocks/>
          </p:cNvSpPr>
          <p:nvPr/>
        </p:nvSpPr>
        <p:spPr>
          <a:xfrm>
            <a:off x="838200" y="4729876"/>
            <a:ext cx="10515600" cy="158504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2000" dirty="0"/>
              <a:t>Với Thread1, ta dùng </a:t>
            </a:r>
            <a:r>
              <a:rPr lang="en-VN" sz="2000" dirty="0">
                <a:latin typeface="Courier New" panose="02070309020205020404" pitchFamily="49" charset="0"/>
                <a:cs typeface="Courier New" panose="02070309020205020404" pitchFamily="49" charset="0"/>
              </a:rPr>
              <a:t>memory_barrier() </a:t>
            </a:r>
            <a:r>
              <a:rPr lang="en-VN" sz="2000" dirty="0"/>
              <a:t>để đảm bảo rằng giá trị của </a:t>
            </a:r>
            <a:r>
              <a:rPr lang="en-VN" sz="2000" dirty="0">
                <a:latin typeface="Courier New" panose="02070309020205020404" pitchFamily="49" charset="0"/>
                <a:cs typeface="Courier New" panose="02070309020205020404" pitchFamily="49" charset="0"/>
              </a:rPr>
              <a:t>flag</a:t>
            </a:r>
            <a:r>
              <a:rPr lang="en-VN" sz="2000" dirty="0"/>
              <a:t> được đọc trước khi đọc giá trị của </a:t>
            </a:r>
            <a:r>
              <a:rPr lang="en-VN" sz="2000" dirty="0">
                <a:latin typeface="Courier New" panose="02070309020205020404" pitchFamily="49" charset="0"/>
                <a:cs typeface="Courier New" panose="02070309020205020404" pitchFamily="49" charset="0"/>
              </a:rPr>
              <a:t>x</a:t>
            </a:r>
            <a:r>
              <a:rPr lang="en-VN" sz="2000" dirty="0"/>
              <a:t>.</a:t>
            </a:r>
          </a:p>
          <a:p>
            <a:r>
              <a:rPr lang="en-VN" sz="2000" dirty="0"/>
              <a:t>Với Thread 2, ta dùng </a:t>
            </a:r>
            <a:r>
              <a:rPr lang="en-VN" sz="2000" dirty="0">
                <a:latin typeface="Courier New" panose="02070309020205020404" pitchFamily="49" charset="0"/>
                <a:cs typeface="Courier New" panose="02070309020205020404" pitchFamily="49" charset="0"/>
              </a:rPr>
              <a:t>memory_barrier()</a:t>
            </a:r>
            <a:r>
              <a:rPr lang="en-VN" sz="2000" dirty="0"/>
              <a:t> để đảm bảo thao tác gán </a:t>
            </a:r>
            <a:r>
              <a:rPr lang="en-VN" sz="2000" dirty="0">
                <a:latin typeface="Courier New" panose="02070309020205020404" pitchFamily="49" charset="0"/>
                <a:cs typeface="Courier New" panose="02070309020205020404" pitchFamily="49" charset="0"/>
              </a:rPr>
              <a:t>x = 100</a:t>
            </a:r>
            <a:r>
              <a:rPr lang="en-VN" sz="2000" dirty="0"/>
              <a:t> diễn ra trước khi gán </a:t>
            </a:r>
            <a:r>
              <a:rPr lang="en-VN" sz="2000" dirty="0">
                <a:latin typeface="Courier New" panose="02070309020205020404" pitchFamily="49" charset="0"/>
                <a:cs typeface="Courier New" panose="02070309020205020404" pitchFamily="49" charset="0"/>
              </a:rPr>
              <a:t>flag = true</a:t>
            </a:r>
            <a:r>
              <a:rPr lang="en-VN" sz="2000" dirty="0"/>
              <a:t>.</a:t>
            </a:r>
          </a:p>
        </p:txBody>
      </p:sp>
    </p:spTree>
    <p:extLst>
      <p:ext uri="{BB962C8B-B14F-4D97-AF65-F5344CB8AC3E}">
        <p14:creationId xmlns:p14="http://schemas.microsoft.com/office/powerpoint/2010/main" val="531826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56</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69477"/>
            <a:ext cx="9210469" cy="1010205"/>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a:xfrm>
            <a:off x="1470930" y="3169159"/>
            <a:ext cx="8913813" cy="2025839"/>
          </a:xfrm>
        </p:spPr>
        <p:txBody>
          <a:bodyPr>
            <a:normAutofit/>
          </a:bodyPr>
          <a:lstStyle/>
          <a:p>
            <a:r>
              <a:rPr lang="en-VN" dirty="0"/>
              <a:t>5.5.2. Lệnh phần cứng: test_and_set</a:t>
            </a:r>
          </a:p>
          <a:p>
            <a:r>
              <a:rPr lang="en-VN" dirty="0"/>
              <a:t>5.5.3. Lệnh phần cứng: compare_and_swap</a:t>
            </a:r>
          </a:p>
          <a:p>
            <a:r>
              <a:rPr lang="en-VN"/>
              <a:t>5.5.4</a:t>
            </a:r>
            <a:r>
              <a:rPr lang="en-VN" dirty="0"/>
              <a:t>. Biến đơn nguyên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5091990"/>
            <a:ext cx="7147030" cy="695175"/>
          </a:xfrm>
        </p:spPr>
        <p:txBody>
          <a:bodyPr>
            <a:normAutofit/>
          </a:bodyPr>
          <a:lstStyle/>
          <a:p>
            <a:r>
              <a:rPr lang="en-VN" dirty="0"/>
              <a:t>Sinh viên tự nghiên cứu các mục trên và trình bày tại lớp.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2737671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57</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lstStyle/>
          <a:p>
            <a:r>
              <a:rPr lang="en-VN" dirty="0"/>
              <a:t>MUTEX LOCKS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5.6.1. Định nghĩa mutex locks</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Mutex (viết tắt của </a:t>
            </a:r>
            <a:r>
              <a:rPr lang="en-VN" b="1" u="sng" dirty="0"/>
              <a:t>Mut</a:t>
            </a:r>
            <a:r>
              <a:rPr lang="en-VN" dirty="0"/>
              <a:t>ual </a:t>
            </a:r>
            <a:r>
              <a:rPr lang="en-VN" b="1" u="sng" dirty="0"/>
              <a:t>ex</a:t>
            </a:r>
            <a:r>
              <a:rPr lang="en-VN" dirty="0"/>
              <a:t>clusion) locks hay còn gọi lại “khóa mutex” là kỹ thuật giúp đảm bảo yêu cầu loại trừ tương hỗ khi các tiến trình thực thi đồng thời với nhau. Mutex locks hoạt động như một ổ khóa, khi tiến trình tiến vào vùng tranh chấp thì cần phải yêu cầu khóa ổ khóa lại, tương tự, sau khi ra khỏi vùng tranh chấp thì tiến trình cần yêu cầu mở khóa mutex để tiến trình khác có thể tiến vào.</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06.</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035168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E31-1764-C9BF-8776-B36B0399F781}"/>
              </a:ext>
            </a:extLst>
          </p:cNvPr>
          <p:cNvSpPr>
            <a:spLocks noGrp="1"/>
          </p:cNvSpPr>
          <p:nvPr>
            <p:ph type="title"/>
          </p:nvPr>
        </p:nvSpPr>
        <p:spPr/>
        <p:txBody>
          <a:bodyPr/>
          <a:lstStyle/>
          <a:p>
            <a:r>
              <a:rPr lang="en-VN" dirty="0"/>
              <a:t>5.6.1. Định nghĩa mutex locks</a:t>
            </a:r>
          </a:p>
        </p:txBody>
      </p:sp>
      <p:sp>
        <p:nvSpPr>
          <p:cNvPr id="4" name="Footer Placeholder 3">
            <a:extLst>
              <a:ext uri="{FF2B5EF4-FFF2-40B4-BE49-F238E27FC236}">
                <a16:creationId xmlns:a16="http://schemas.microsoft.com/office/drawing/2014/main" id="{0AEFE11F-4A56-C005-A5A9-79B2ABD15FF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9571B7F-6B12-2820-842B-AA56DEC212F7}"/>
              </a:ext>
            </a:extLst>
          </p:cNvPr>
          <p:cNvSpPr>
            <a:spLocks noGrp="1"/>
          </p:cNvSpPr>
          <p:nvPr>
            <p:ph type="sldNum" sz="quarter" idx="12"/>
          </p:nvPr>
        </p:nvSpPr>
        <p:spPr/>
        <p:txBody>
          <a:bodyPr/>
          <a:lstStyle/>
          <a:p>
            <a:fld id="{D8B0B3AC-44A8-D142-AAF6-9A453466E1A4}" type="slidenum">
              <a:rPr lang="en-VN" smtClean="0"/>
              <a:pPr/>
              <a:t>58</a:t>
            </a:fld>
            <a:endParaRPr lang="en-VN" dirty="0"/>
          </a:p>
        </p:txBody>
      </p:sp>
      <p:sp>
        <p:nvSpPr>
          <p:cNvPr id="7" name="Rectangle 6">
            <a:extLst>
              <a:ext uri="{FF2B5EF4-FFF2-40B4-BE49-F238E27FC236}">
                <a16:creationId xmlns:a16="http://schemas.microsoft.com/office/drawing/2014/main" id="{85F5F068-CA6E-EFD9-F758-7047D69CB2F8}"/>
              </a:ext>
            </a:extLst>
          </p:cNvPr>
          <p:cNvSpPr/>
          <p:nvPr/>
        </p:nvSpPr>
        <p:spPr>
          <a:xfrm>
            <a:off x="975946" y="3376245"/>
            <a:ext cx="4932485" cy="1292469"/>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EC7C627-BAF2-B882-6E5C-9555A70B5756}"/>
              </a:ext>
            </a:extLst>
          </p:cNvPr>
          <p:cNvSpPr txBox="1"/>
          <p:nvPr/>
        </p:nvSpPr>
        <p:spPr>
          <a:xfrm>
            <a:off x="975946" y="4299383"/>
            <a:ext cx="1697901" cy="369332"/>
          </a:xfrm>
          <a:prstGeom prst="rect">
            <a:avLst/>
          </a:prstGeom>
          <a:gradFill>
            <a:gsLst>
              <a:gs pos="0">
                <a:srgbClr val="00C6FF"/>
              </a:gs>
              <a:gs pos="100000">
                <a:srgbClr val="0072FF"/>
              </a:gs>
            </a:gsLst>
            <a:lin ang="5400000" scaled="1"/>
          </a:gradFill>
        </p:spPr>
        <p:txBody>
          <a:bodyPr wrap="none" rtlCol="0" anchor="ctr">
            <a:spAutoFit/>
          </a:bodyPr>
          <a:lstStyle/>
          <a:p>
            <a:pPr algn="ctr"/>
            <a:r>
              <a:rPr lang="en-VN" dirty="0">
                <a:solidFill>
                  <a:schemeClr val="bg1"/>
                </a:solidFill>
                <a:latin typeface="Arial" panose="020B0604020202020204" pitchFamily="34" charset="0"/>
                <a:cs typeface="Arial" panose="020B0604020202020204" pitchFamily="34" charset="0"/>
              </a:rPr>
              <a:t>Critical-section</a:t>
            </a:r>
          </a:p>
        </p:txBody>
      </p:sp>
      <p:pic>
        <p:nvPicPr>
          <p:cNvPr id="10" name="Graphic 9" descr="Lock with solid fill">
            <a:extLst>
              <a:ext uri="{FF2B5EF4-FFF2-40B4-BE49-F238E27FC236}">
                <a16:creationId xmlns:a16="http://schemas.microsoft.com/office/drawing/2014/main" id="{7535BC92-77CD-9701-5C98-D515CA280F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6877" y="3001326"/>
            <a:ext cx="551553" cy="551553"/>
          </a:xfrm>
          <a:prstGeom prst="rect">
            <a:avLst/>
          </a:prstGeom>
        </p:spPr>
      </p:pic>
      <p:sp>
        <p:nvSpPr>
          <p:cNvPr id="12" name="Line Callout 2 11">
            <a:extLst>
              <a:ext uri="{FF2B5EF4-FFF2-40B4-BE49-F238E27FC236}">
                <a16:creationId xmlns:a16="http://schemas.microsoft.com/office/drawing/2014/main" id="{A4C6ED79-EDC6-B389-7310-890B5C34405A}"/>
              </a:ext>
            </a:extLst>
          </p:cNvPr>
          <p:cNvSpPr/>
          <p:nvPr/>
        </p:nvSpPr>
        <p:spPr>
          <a:xfrm>
            <a:off x="3644348" y="3705769"/>
            <a:ext cx="1362807" cy="334202"/>
          </a:xfrm>
          <a:prstGeom prst="borderCallout2">
            <a:avLst>
              <a:gd name="adj1" fmla="val 12434"/>
              <a:gd name="adj2" fmla="val 104299"/>
              <a:gd name="adj3" fmla="val 12435"/>
              <a:gd name="adj4" fmla="val 121755"/>
              <a:gd name="adj5" fmla="val -50650"/>
              <a:gd name="adj6" fmla="val 145031"/>
            </a:avLst>
          </a:prstGeom>
          <a:gradFill>
            <a:gsLst>
              <a:gs pos="0">
                <a:schemeClr val="accent4"/>
              </a:gs>
              <a:gs pos="100000">
                <a:schemeClr val="accent2">
                  <a:lumMod val="75000"/>
                </a:schemeClr>
              </a:gs>
            </a:gsLst>
            <a:lin ang="5400000" scaled="1"/>
          </a:gradFill>
          <a:ln>
            <a:gradFill>
              <a:gsLst>
                <a:gs pos="0">
                  <a:schemeClr val="accent4"/>
                </a:gs>
                <a:gs pos="100000">
                  <a:schemeClr val="accent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dirty="0">
                <a:latin typeface="Arial" panose="020B0604020202020204" pitchFamily="34" charset="0"/>
                <a:cs typeface="Arial" panose="020B0604020202020204" pitchFamily="34" charset="0"/>
              </a:rPr>
              <a:t>Mutex locks</a:t>
            </a:r>
          </a:p>
        </p:txBody>
      </p:sp>
      <p:sp>
        <p:nvSpPr>
          <p:cNvPr id="14" name="Down Arrow 13">
            <a:extLst>
              <a:ext uri="{FF2B5EF4-FFF2-40B4-BE49-F238E27FC236}">
                <a16:creationId xmlns:a16="http://schemas.microsoft.com/office/drawing/2014/main" id="{3BA7110A-B3CD-8C8F-C4B5-D7CF2BA87222}"/>
              </a:ext>
            </a:extLst>
          </p:cNvPr>
          <p:cNvSpPr/>
          <p:nvPr/>
        </p:nvSpPr>
        <p:spPr>
          <a:xfrm>
            <a:off x="5528753" y="2461846"/>
            <a:ext cx="207799" cy="419519"/>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9334E4-92BB-F2F9-B98E-817515CCACCF}"/>
              </a:ext>
            </a:extLst>
          </p:cNvPr>
          <p:cNvSpPr txBox="1"/>
          <p:nvPr/>
        </p:nvSpPr>
        <p:spPr>
          <a:xfrm>
            <a:off x="5123538" y="2032534"/>
            <a:ext cx="1018227"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Process</a:t>
            </a:r>
          </a:p>
        </p:txBody>
      </p:sp>
      <p:pic>
        <p:nvPicPr>
          <p:cNvPr id="16" name="Picture 15">
            <a:extLst>
              <a:ext uri="{FF2B5EF4-FFF2-40B4-BE49-F238E27FC236}">
                <a16:creationId xmlns:a16="http://schemas.microsoft.com/office/drawing/2014/main" id="{8241632B-8ABB-20E0-6B6B-78AC5156DE70}"/>
              </a:ext>
            </a:extLst>
          </p:cNvPr>
          <p:cNvPicPr>
            <a:picLocks noChangeAspect="1"/>
          </p:cNvPicPr>
          <p:nvPr/>
        </p:nvPicPr>
        <p:blipFill>
          <a:blip r:embed="rId4"/>
          <a:stretch>
            <a:fillRect/>
          </a:stretch>
        </p:blipFill>
        <p:spPr>
          <a:xfrm>
            <a:off x="6449968" y="2519528"/>
            <a:ext cx="4779210" cy="2188610"/>
          </a:xfrm>
          <a:prstGeom prst="rect">
            <a:avLst/>
          </a:prstGeom>
        </p:spPr>
      </p:pic>
      <p:cxnSp>
        <p:nvCxnSpPr>
          <p:cNvPr id="20" name="Straight Arrow Connector 19">
            <a:extLst>
              <a:ext uri="{FF2B5EF4-FFF2-40B4-BE49-F238E27FC236}">
                <a16:creationId xmlns:a16="http://schemas.microsoft.com/office/drawing/2014/main" id="{F84FEDA1-2C1C-AA68-F070-6BCE59FBEC1C}"/>
              </a:ext>
            </a:extLst>
          </p:cNvPr>
          <p:cNvCxnSpPr>
            <a:cxnSpLocks/>
          </p:cNvCxnSpPr>
          <p:nvPr/>
        </p:nvCxnSpPr>
        <p:spPr>
          <a:xfrm>
            <a:off x="5908430" y="3138854"/>
            <a:ext cx="2479432" cy="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D8B914-CE7D-EC54-1EA3-DFF3DFAA5130}"/>
              </a:ext>
            </a:extLst>
          </p:cNvPr>
          <p:cNvCxnSpPr>
            <a:cxnSpLocks/>
          </p:cNvCxnSpPr>
          <p:nvPr/>
        </p:nvCxnSpPr>
        <p:spPr>
          <a:xfrm>
            <a:off x="5908430" y="3138854"/>
            <a:ext cx="2488224" cy="650631"/>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70C18-5386-5EBE-AFEF-B22EA9A8812E}"/>
              </a:ext>
            </a:extLst>
          </p:cNvPr>
          <p:cNvSpPr txBox="1"/>
          <p:nvPr/>
        </p:nvSpPr>
        <p:spPr>
          <a:xfrm>
            <a:off x="15106171" y="2114399"/>
            <a:ext cx="3749744" cy="1169551"/>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dirty="0">
                <a:effectLst/>
                <a:latin typeface="Courier New" panose="02070309020205020404" pitchFamily="49" charset="0"/>
                <a:cs typeface="Courier New" panose="02070309020205020404" pitchFamily="49" charset="0"/>
              </a:rPr>
              <a:t>acquire() {</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while (!available);</a:t>
            </a:r>
          </a:p>
          <a:p>
            <a:r>
              <a:rPr lang="en-US" sz="1400" dirty="0">
                <a:latin typeface="Courier New" panose="02070309020205020404" pitchFamily="49" charset="0"/>
                <a:cs typeface="Courier New" panose="02070309020205020404" pitchFamily="49" charset="0"/>
              </a:rPr>
              <a:t>		</a:t>
            </a:r>
            <a:r>
              <a:rPr lang="en-US" sz="1400" dirty="0">
                <a:effectLst/>
                <a:latin typeface="Courier New" panose="02070309020205020404" pitchFamily="49" charset="0"/>
                <a:cs typeface="Courier New" panose="02070309020205020404" pitchFamily="49" charset="0"/>
              </a:rPr>
              <a:t>/* busy wait */</a:t>
            </a:r>
          </a:p>
          <a:p>
            <a:r>
              <a:rPr lang="en-US" sz="1400" dirty="0">
                <a:effectLst/>
                <a:latin typeface="Courier New" panose="02070309020205020404" pitchFamily="49" charset="0"/>
                <a:cs typeface="Courier New" panose="02070309020205020404" pitchFamily="49" charset="0"/>
              </a:rPr>
              <a:t>	available = false;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B684B74B-EAA6-30BD-342D-D42034407EF2}"/>
              </a:ext>
            </a:extLst>
          </p:cNvPr>
          <p:cNvSpPr txBox="1"/>
          <p:nvPr/>
        </p:nvSpPr>
        <p:spPr>
          <a:xfrm>
            <a:off x="15106171" y="3560719"/>
            <a:ext cx="2933816" cy="738664"/>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dirty="0">
                <a:effectLst/>
                <a:latin typeface="Courier New" panose="02070309020205020404" pitchFamily="49" charset="0"/>
                <a:cs typeface="Courier New" panose="02070309020205020404" pitchFamily="49" charset="0"/>
              </a:rPr>
              <a:t>release() {</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cxnSp>
        <p:nvCxnSpPr>
          <p:cNvPr id="27" name="Straight Arrow Connector 26">
            <a:extLst>
              <a:ext uri="{FF2B5EF4-FFF2-40B4-BE49-F238E27FC236}">
                <a16:creationId xmlns:a16="http://schemas.microsoft.com/office/drawing/2014/main" id="{DBBB5989-3517-D8D0-9801-792F0C6DA120}"/>
              </a:ext>
            </a:extLst>
          </p:cNvPr>
          <p:cNvCxnSpPr/>
          <p:nvPr/>
        </p:nvCxnSpPr>
        <p:spPr>
          <a:xfrm>
            <a:off x="12481907"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B7ADBF-F57C-E290-F33F-3380435820E8}"/>
              </a:ext>
            </a:extLst>
          </p:cNvPr>
          <p:cNvCxnSpPr/>
          <p:nvPr/>
        </p:nvCxnSpPr>
        <p:spPr>
          <a:xfrm>
            <a:off x="12481907"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5113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E31-1764-C9BF-8776-B36B0399F781}"/>
              </a:ext>
            </a:extLst>
          </p:cNvPr>
          <p:cNvSpPr>
            <a:spLocks noGrp="1"/>
          </p:cNvSpPr>
          <p:nvPr>
            <p:ph type="title"/>
          </p:nvPr>
        </p:nvSpPr>
        <p:spPr/>
        <p:txBody>
          <a:bodyPr/>
          <a:lstStyle/>
          <a:p>
            <a:r>
              <a:rPr lang="en-VN" dirty="0"/>
              <a:t>5.6.1. Định nghĩa mutex locks</a:t>
            </a:r>
          </a:p>
        </p:txBody>
      </p:sp>
      <p:sp>
        <p:nvSpPr>
          <p:cNvPr id="4" name="Footer Placeholder 3">
            <a:extLst>
              <a:ext uri="{FF2B5EF4-FFF2-40B4-BE49-F238E27FC236}">
                <a16:creationId xmlns:a16="http://schemas.microsoft.com/office/drawing/2014/main" id="{0AEFE11F-4A56-C005-A5A9-79B2ABD15FF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9571B7F-6B12-2820-842B-AA56DEC212F7}"/>
              </a:ext>
            </a:extLst>
          </p:cNvPr>
          <p:cNvSpPr>
            <a:spLocks noGrp="1"/>
          </p:cNvSpPr>
          <p:nvPr>
            <p:ph type="sldNum" sz="quarter" idx="12"/>
          </p:nvPr>
        </p:nvSpPr>
        <p:spPr/>
        <p:txBody>
          <a:bodyPr/>
          <a:lstStyle/>
          <a:p>
            <a:fld id="{D8B0B3AC-44A8-D142-AAF6-9A453466E1A4}" type="slidenum">
              <a:rPr lang="en-VN" smtClean="0"/>
              <a:pPr/>
              <a:t>59</a:t>
            </a:fld>
            <a:endParaRPr lang="en-VN" dirty="0"/>
          </a:p>
        </p:txBody>
      </p:sp>
      <p:sp>
        <p:nvSpPr>
          <p:cNvPr id="7" name="Rectangle 6">
            <a:extLst>
              <a:ext uri="{FF2B5EF4-FFF2-40B4-BE49-F238E27FC236}">
                <a16:creationId xmlns:a16="http://schemas.microsoft.com/office/drawing/2014/main" id="{85F5F068-CA6E-EFD9-F758-7047D69CB2F8}"/>
              </a:ext>
            </a:extLst>
          </p:cNvPr>
          <p:cNvSpPr/>
          <p:nvPr/>
        </p:nvSpPr>
        <p:spPr>
          <a:xfrm>
            <a:off x="-7833946" y="3376245"/>
            <a:ext cx="4932485" cy="1292469"/>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EC7C627-BAF2-B882-6E5C-9555A70B5756}"/>
              </a:ext>
            </a:extLst>
          </p:cNvPr>
          <p:cNvSpPr txBox="1"/>
          <p:nvPr/>
        </p:nvSpPr>
        <p:spPr>
          <a:xfrm>
            <a:off x="-7833946" y="4299383"/>
            <a:ext cx="1697901" cy="369332"/>
          </a:xfrm>
          <a:prstGeom prst="rect">
            <a:avLst/>
          </a:prstGeom>
          <a:gradFill>
            <a:gsLst>
              <a:gs pos="0">
                <a:srgbClr val="00C6FF"/>
              </a:gs>
              <a:gs pos="100000">
                <a:srgbClr val="0072FF"/>
              </a:gs>
            </a:gsLst>
            <a:lin ang="5400000" scaled="1"/>
          </a:gradFill>
        </p:spPr>
        <p:txBody>
          <a:bodyPr wrap="none" rtlCol="0" anchor="ctr">
            <a:spAutoFit/>
          </a:bodyPr>
          <a:lstStyle/>
          <a:p>
            <a:pPr algn="ctr"/>
            <a:r>
              <a:rPr lang="en-VN" dirty="0">
                <a:solidFill>
                  <a:schemeClr val="bg1"/>
                </a:solidFill>
                <a:latin typeface="Arial" panose="020B0604020202020204" pitchFamily="34" charset="0"/>
                <a:cs typeface="Arial" panose="020B0604020202020204" pitchFamily="34" charset="0"/>
              </a:rPr>
              <a:t>Critical-section</a:t>
            </a:r>
          </a:p>
        </p:txBody>
      </p:sp>
      <p:pic>
        <p:nvPicPr>
          <p:cNvPr id="10" name="Graphic 9" descr="Lock with solid fill">
            <a:extLst>
              <a:ext uri="{FF2B5EF4-FFF2-40B4-BE49-F238E27FC236}">
                <a16:creationId xmlns:a16="http://schemas.microsoft.com/office/drawing/2014/main" id="{7535BC92-77CD-9701-5C98-D515CA280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3015" y="3001326"/>
            <a:ext cx="551553" cy="551553"/>
          </a:xfrm>
          <a:prstGeom prst="rect">
            <a:avLst/>
          </a:prstGeom>
        </p:spPr>
      </p:pic>
      <p:sp>
        <p:nvSpPr>
          <p:cNvPr id="12" name="Line Callout 2 11">
            <a:extLst>
              <a:ext uri="{FF2B5EF4-FFF2-40B4-BE49-F238E27FC236}">
                <a16:creationId xmlns:a16="http://schemas.microsoft.com/office/drawing/2014/main" id="{A4C6ED79-EDC6-B389-7310-890B5C34405A}"/>
              </a:ext>
            </a:extLst>
          </p:cNvPr>
          <p:cNvSpPr/>
          <p:nvPr/>
        </p:nvSpPr>
        <p:spPr>
          <a:xfrm>
            <a:off x="-5165544" y="3705769"/>
            <a:ext cx="1362807" cy="334202"/>
          </a:xfrm>
          <a:prstGeom prst="borderCallout2">
            <a:avLst>
              <a:gd name="adj1" fmla="val 12434"/>
              <a:gd name="adj2" fmla="val 104299"/>
              <a:gd name="adj3" fmla="val 12435"/>
              <a:gd name="adj4" fmla="val 121755"/>
              <a:gd name="adj5" fmla="val -50650"/>
              <a:gd name="adj6" fmla="val 145031"/>
            </a:avLst>
          </a:prstGeom>
          <a:gradFill>
            <a:gsLst>
              <a:gs pos="0">
                <a:schemeClr val="accent4"/>
              </a:gs>
              <a:gs pos="100000">
                <a:schemeClr val="accent2">
                  <a:lumMod val="75000"/>
                </a:schemeClr>
              </a:gs>
            </a:gsLst>
            <a:lin ang="5400000" scaled="1"/>
          </a:gradFill>
          <a:ln>
            <a:gradFill>
              <a:gsLst>
                <a:gs pos="0">
                  <a:schemeClr val="accent4"/>
                </a:gs>
                <a:gs pos="100000">
                  <a:schemeClr val="accent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dirty="0">
                <a:latin typeface="Arial" panose="020B0604020202020204" pitchFamily="34" charset="0"/>
                <a:cs typeface="Arial" panose="020B0604020202020204" pitchFamily="34" charset="0"/>
              </a:rPr>
              <a:t>Mutex locks</a:t>
            </a:r>
          </a:p>
        </p:txBody>
      </p:sp>
      <p:sp>
        <p:nvSpPr>
          <p:cNvPr id="14" name="Down Arrow 13">
            <a:extLst>
              <a:ext uri="{FF2B5EF4-FFF2-40B4-BE49-F238E27FC236}">
                <a16:creationId xmlns:a16="http://schemas.microsoft.com/office/drawing/2014/main" id="{3BA7110A-B3CD-8C8F-C4B5-D7CF2BA87222}"/>
              </a:ext>
            </a:extLst>
          </p:cNvPr>
          <p:cNvSpPr/>
          <p:nvPr/>
        </p:nvSpPr>
        <p:spPr>
          <a:xfrm>
            <a:off x="-3281139" y="2461846"/>
            <a:ext cx="207799" cy="419519"/>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9334E4-92BB-F2F9-B98E-817515CCACCF}"/>
              </a:ext>
            </a:extLst>
          </p:cNvPr>
          <p:cNvSpPr txBox="1"/>
          <p:nvPr/>
        </p:nvSpPr>
        <p:spPr>
          <a:xfrm>
            <a:off x="-3686354" y="2032534"/>
            <a:ext cx="1018227"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Process</a:t>
            </a:r>
          </a:p>
        </p:txBody>
      </p:sp>
      <p:pic>
        <p:nvPicPr>
          <p:cNvPr id="16" name="Picture 15">
            <a:extLst>
              <a:ext uri="{FF2B5EF4-FFF2-40B4-BE49-F238E27FC236}">
                <a16:creationId xmlns:a16="http://schemas.microsoft.com/office/drawing/2014/main" id="{8241632B-8ABB-20E0-6B6B-78AC5156DE70}"/>
              </a:ext>
            </a:extLst>
          </p:cNvPr>
          <p:cNvPicPr>
            <a:picLocks noChangeAspect="1"/>
          </p:cNvPicPr>
          <p:nvPr/>
        </p:nvPicPr>
        <p:blipFill>
          <a:blip r:embed="rId5"/>
          <a:stretch>
            <a:fillRect/>
          </a:stretch>
        </p:blipFill>
        <p:spPr>
          <a:xfrm>
            <a:off x="838200" y="2519528"/>
            <a:ext cx="4779210" cy="2188610"/>
          </a:xfrm>
          <a:prstGeom prst="rect">
            <a:avLst/>
          </a:prstGeom>
        </p:spPr>
      </p:pic>
      <p:cxnSp>
        <p:nvCxnSpPr>
          <p:cNvPr id="20" name="Straight Arrow Connector 19">
            <a:extLst>
              <a:ext uri="{FF2B5EF4-FFF2-40B4-BE49-F238E27FC236}">
                <a16:creationId xmlns:a16="http://schemas.microsoft.com/office/drawing/2014/main" id="{F84FEDA1-2C1C-AA68-F070-6BCE59FBEC1C}"/>
              </a:ext>
            </a:extLst>
          </p:cNvPr>
          <p:cNvCxnSpPr>
            <a:cxnSpLocks/>
          </p:cNvCxnSpPr>
          <p:nvPr/>
        </p:nvCxnSpPr>
        <p:spPr>
          <a:xfrm>
            <a:off x="-2901462" y="3138854"/>
            <a:ext cx="2479432" cy="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D8B914-CE7D-EC54-1EA3-DFF3DFAA5130}"/>
              </a:ext>
            </a:extLst>
          </p:cNvPr>
          <p:cNvCxnSpPr>
            <a:cxnSpLocks/>
          </p:cNvCxnSpPr>
          <p:nvPr/>
        </p:nvCxnSpPr>
        <p:spPr>
          <a:xfrm>
            <a:off x="-2901462" y="3138854"/>
            <a:ext cx="2488224" cy="650631"/>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33BF48-C574-D8AD-7B75-FA47ED182ADF}"/>
              </a:ext>
            </a:extLst>
          </p:cNvPr>
          <p:cNvSpPr txBox="1"/>
          <p:nvPr/>
        </p:nvSpPr>
        <p:spPr>
          <a:xfrm>
            <a:off x="6360995" y="2114399"/>
            <a:ext cx="3882794" cy="1323439"/>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while (!available);</a:t>
            </a:r>
          </a:p>
          <a:p>
            <a:r>
              <a:rPr lang="en-US" sz="1600" dirty="0">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 busy wait */</a:t>
            </a:r>
          </a:p>
          <a:p>
            <a:r>
              <a:rPr lang="en-US" sz="1600" dirty="0">
                <a:effectLst/>
                <a:latin typeface="Courier New" panose="02070309020205020404" pitchFamily="49" charset="0"/>
                <a:cs typeface="Courier New" panose="02070309020205020404" pitchFamily="49" charset="0"/>
              </a:rPr>
              <a:t>	available = false;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5F1BD3D5-1EF4-D8E0-1833-575081538E63}"/>
              </a:ext>
            </a:extLst>
          </p:cNvPr>
          <p:cNvSpPr txBox="1"/>
          <p:nvPr/>
        </p:nvSpPr>
        <p:spPr>
          <a:xfrm>
            <a:off x="6360995" y="3560719"/>
            <a:ext cx="3749744" cy="830997"/>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1B144F20-C9B6-3E35-8BFF-B525FEDB76C7}"/>
              </a:ext>
            </a:extLst>
          </p:cNvPr>
          <p:cNvCxnSpPr/>
          <p:nvPr/>
        </p:nvCxnSpPr>
        <p:spPr>
          <a:xfrm>
            <a:off x="3736731"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2F2FD4-6759-F733-A667-833ACFF374E6}"/>
              </a:ext>
            </a:extLst>
          </p:cNvPr>
          <p:cNvCxnSpPr/>
          <p:nvPr/>
        </p:nvCxnSpPr>
        <p:spPr>
          <a:xfrm>
            <a:off x="3736731"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835176-4C0F-36AA-16F4-ECC25BE0CD37}"/>
              </a:ext>
            </a:extLst>
          </p:cNvPr>
          <p:cNvSpPr txBox="1"/>
          <p:nvPr/>
        </p:nvSpPr>
        <p:spPr>
          <a:xfrm>
            <a:off x="837688" y="5090855"/>
            <a:ext cx="10713189" cy="707886"/>
          </a:xfrm>
          <a:prstGeom prst="rect">
            <a:avLst/>
          </a:prstGeom>
          <a:noFill/>
        </p:spPr>
        <p:txBody>
          <a:bodyPr wrap="none" rtlCol="0">
            <a:spAutoFit/>
          </a:bodyPr>
          <a:lstStyle/>
          <a:p>
            <a:pPr algn="l"/>
            <a:r>
              <a:rPr lang="en-VN" sz="2000" dirty="0">
                <a:latin typeface="Arial" panose="020B0604020202020204" pitchFamily="34" charset="0"/>
                <a:cs typeface="Arial" panose="020B0604020202020204" pitchFamily="34" charset="0"/>
              </a:rPr>
              <a:t>Thao tác gọi </a:t>
            </a:r>
            <a:r>
              <a:rPr lang="en-VN" sz="2000" dirty="0">
                <a:latin typeface="Courier New" panose="02070309020205020404" pitchFamily="49" charset="0"/>
                <a:cs typeface="Courier New" panose="02070309020205020404" pitchFamily="49" charset="0"/>
              </a:rPr>
              <a:t>acquire()</a:t>
            </a:r>
            <a:r>
              <a:rPr lang="en-VN" sz="2000" dirty="0">
                <a:latin typeface="Arial" panose="020B0604020202020204" pitchFamily="34" charset="0"/>
                <a:cs typeface="Arial" panose="020B0604020202020204" pitchFamily="34" charset="0"/>
              </a:rPr>
              <a:t> hoặc </a:t>
            </a:r>
            <a:r>
              <a:rPr lang="en-VN" sz="2000" dirty="0">
                <a:latin typeface="Courier New" panose="02070309020205020404" pitchFamily="49" charset="0"/>
                <a:cs typeface="Courier New" panose="02070309020205020404" pitchFamily="49" charset="0"/>
              </a:rPr>
              <a:t>release()</a:t>
            </a:r>
            <a:r>
              <a:rPr lang="en-VN" sz="2000" dirty="0">
                <a:latin typeface="Arial" panose="020B0604020202020204" pitchFamily="34" charset="0"/>
                <a:cs typeface="Arial" panose="020B0604020202020204" pitchFamily="34" charset="0"/>
              </a:rPr>
              <a:t> phải được thực hiện </a:t>
            </a:r>
            <a:r>
              <a:rPr lang="en-VN" sz="2000" b="1" dirty="0">
                <a:latin typeface="Arial" panose="020B0604020202020204" pitchFamily="34" charset="0"/>
                <a:cs typeface="Arial" panose="020B0604020202020204" pitchFamily="34" charset="0"/>
              </a:rPr>
              <a:t>đơn nguyên</a:t>
            </a:r>
          </a:p>
          <a:p>
            <a:pPr algn="l"/>
            <a:r>
              <a:rPr lang="en-VN" sz="2000" dirty="0">
                <a:latin typeface="Arial" panose="020B0604020202020204" pitchFamily="34" charset="0"/>
                <a:cs typeface="Arial" panose="020B0604020202020204" pitchFamily="34" charset="0"/>
                <a:sym typeface="Wingdings" pitchFamily="2" charset="2"/>
              </a:rPr>
              <a:t> </a:t>
            </a:r>
            <a:r>
              <a:rPr lang="en-VN" sz="2000" dirty="0">
                <a:latin typeface="Arial" panose="020B0604020202020204" pitchFamily="34" charset="0"/>
                <a:cs typeface="Arial" panose="020B0604020202020204" pitchFamily="34" charset="0"/>
              </a:rPr>
              <a:t>Có thể được hiện thực thông qua lệnh phần cứng đơn nguyên như </a:t>
            </a:r>
            <a:r>
              <a:rPr lang="en-VN" sz="2000" dirty="0">
                <a:latin typeface="Courier New" panose="02070309020205020404" pitchFamily="49" charset="0"/>
                <a:cs typeface="Courier New" panose="02070309020205020404" pitchFamily="49" charset="0"/>
              </a:rPr>
              <a:t>compare_and_swap</a:t>
            </a:r>
            <a:r>
              <a:rPr lang="en-V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932034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261514"/>
          </a:xfrm>
        </p:spPr>
        <p:txBody>
          <a:bodyPr>
            <a:noAutofit/>
          </a:bodyPr>
          <a:lstStyle/>
          <a:p>
            <a:pPr>
              <a:lnSpc>
                <a:spcPct val="130000"/>
              </a:lnSpc>
              <a:spcBef>
                <a:spcPts val="300"/>
              </a:spcBef>
              <a:spcAft>
                <a:spcPts val="300"/>
              </a:spcAft>
            </a:pPr>
            <a:r>
              <a:rPr lang="en-VN" sz="2000" dirty="0"/>
              <a:t>Gồm 02 tiến trình diễn ra đồng thời với nhau:</a:t>
            </a:r>
          </a:p>
          <a:p>
            <a:pPr lvl="1">
              <a:lnSpc>
                <a:spcPct val="130000"/>
              </a:lnSpc>
              <a:spcBef>
                <a:spcPts val="300"/>
              </a:spcBef>
              <a:spcAft>
                <a:spcPts val="300"/>
              </a:spcAft>
            </a:pPr>
            <a:r>
              <a:rPr lang="en-VN" sz="2000" b="1" dirty="0"/>
              <a:t>Producer</a:t>
            </a:r>
            <a:r>
              <a:rPr lang="en-VN" sz="2000" dirty="0"/>
              <a:t>: liên tục tạo ra hàng hóa </a:t>
            </a:r>
            <a:r>
              <a:rPr lang="en-VN" sz="2000" dirty="0">
                <a:sym typeface="Wingdings" pitchFamily="2" charset="2"/>
              </a:rPr>
              <a:t> tăng biến </a:t>
            </a:r>
            <a:r>
              <a:rPr lang="en-VN" sz="2000" dirty="0">
                <a:latin typeface="Courier New" panose="02070309020205020404" pitchFamily="49" charset="0"/>
                <a:cs typeface="Courier New" panose="02070309020205020404" pitchFamily="49" charset="0"/>
                <a:sym typeface="Wingdings" pitchFamily="2" charset="2"/>
              </a:rPr>
              <a:t>count</a:t>
            </a:r>
          </a:p>
          <a:p>
            <a:pPr lvl="1">
              <a:lnSpc>
                <a:spcPct val="130000"/>
              </a:lnSpc>
              <a:spcBef>
                <a:spcPts val="300"/>
              </a:spcBef>
              <a:spcAft>
                <a:spcPts val="300"/>
              </a:spcAft>
            </a:pPr>
            <a:r>
              <a:rPr lang="en-VN" sz="2000" b="1" dirty="0">
                <a:sym typeface="Wingdings" pitchFamily="2" charset="2"/>
              </a:rPr>
              <a:t>Consumer</a:t>
            </a:r>
            <a:r>
              <a:rPr lang="en-VN" sz="2000" dirty="0">
                <a:sym typeface="Wingdings" pitchFamily="2" charset="2"/>
              </a:rPr>
              <a:t>: liên tục bán hàng  giảm biến </a:t>
            </a:r>
            <a:r>
              <a:rPr lang="en-VN" sz="2000" dirty="0">
                <a:latin typeface="Courier New" panose="02070309020205020404" pitchFamily="49" charset="0"/>
                <a:cs typeface="Courier New" panose="02070309020205020404" pitchFamily="49" charset="0"/>
                <a:sym typeface="Wingdings" pitchFamily="2" charset="2"/>
              </a:rPr>
              <a:t>count</a:t>
            </a:r>
            <a:endParaRPr lang="en-VN" sz="20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6</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846908" y="3361156"/>
            <a:ext cx="4664894" cy="1316352"/>
          </a:xfrm>
          <a:prstGeom prst="rect">
            <a:avLst/>
          </a:prstGeom>
        </p:spPr>
      </p:pic>
      <p:sp>
        <p:nvSpPr>
          <p:cNvPr id="7" name="TextBox 6">
            <a:extLst>
              <a:ext uri="{FF2B5EF4-FFF2-40B4-BE49-F238E27FC236}">
                <a16:creationId xmlns:a16="http://schemas.microsoft.com/office/drawing/2014/main" id="{9ADFE7B9-7B8E-BD25-0643-54A6F9E4DBE8}"/>
              </a:ext>
            </a:extLst>
          </p:cNvPr>
          <p:cNvSpPr txBox="1"/>
          <p:nvPr/>
        </p:nvSpPr>
        <p:spPr>
          <a:xfrm>
            <a:off x="6096000" y="3192175"/>
            <a:ext cx="5596932" cy="3403496"/>
          </a:xfrm>
          <a:prstGeom prst="rect">
            <a:avLst/>
          </a:prstGeom>
          <a:noFill/>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pPr>
            <a:r>
              <a:rPr lang="en-VN" sz="2000" dirty="0">
                <a:latin typeface="Arial" panose="020B0604020202020204" pitchFamily="34" charset="0"/>
                <a:cs typeface="Arial" panose="020B0604020202020204" pitchFamily="34" charset="0"/>
              </a:rPr>
              <a:t>Thông thường các tiến trình đều sẽ được đặt trong vòng while(1) để thực thi liên tục.</a:t>
            </a:r>
          </a:p>
          <a:p>
            <a:pPr marL="285750" indent="-285750">
              <a:lnSpc>
                <a:spcPct val="130000"/>
              </a:lnSpc>
              <a:spcBef>
                <a:spcPts val="300"/>
              </a:spcBef>
              <a:spcAft>
                <a:spcPts val="300"/>
              </a:spcAft>
              <a:buFont typeface="Arial" panose="020B0604020202020204" pitchFamily="34" charset="0"/>
              <a:buChar char="•"/>
            </a:pPr>
            <a:r>
              <a:rPr lang="en-VN" sz="2000" dirty="0">
                <a:latin typeface="Arial" panose="020B0604020202020204" pitchFamily="34" charset="0"/>
                <a:cs typeface="Arial" panose="020B0604020202020204" pitchFamily="34" charset="0"/>
              </a:rPr>
              <a:t>Khi các tiến trình thực thi đồng thời, các dữ kiện sau sẽ </a:t>
            </a:r>
            <a:r>
              <a:rPr lang="en-VN" sz="2000" b="1" dirty="0">
                <a:latin typeface="Arial" panose="020B0604020202020204" pitchFamily="34" charset="0"/>
                <a:cs typeface="Arial" panose="020B0604020202020204" pitchFamily="34" charset="0"/>
              </a:rPr>
              <a:t>KHÔNG</a:t>
            </a:r>
            <a:r>
              <a:rPr lang="en-VN" sz="2000" dirty="0">
                <a:latin typeface="Arial" panose="020B0604020202020204" pitchFamily="34" charset="0"/>
                <a:cs typeface="Arial" panose="020B0604020202020204" pitchFamily="34" charset="0"/>
              </a:rPr>
              <a:t> thể xác định được: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trước?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lâu hơn (do giải thuật định thời CPU)?</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sẽ hết quantum time khi nào?</a:t>
            </a:r>
          </a:p>
        </p:txBody>
      </p:sp>
    </p:spTree>
    <p:extLst>
      <p:ext uri="{BB962C8B-B14F-4D97-AF65-F5344CB8AC3E}">
        <p14:creationId xmlns:p14="http://schemas.microsoft.com/office/powerpoint/2010/main" val="3087650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E31-1764-C9BF-8776-B36B0399F781}"/>
              </a:ext>
            </a:extLst>
          </p:cNvPr>
          <p:cNvSpPr>
            <a:spLocks noGrp="1"/>
          </p:cNvSpPr>
          <p:nvPr>
            <p:ph type="title"/>
          </p:nvPr>
        </p:nvSpPr>
        <p:spPr/>
        <p:txBody>
          <a:bodyPr/>
          <a:lstStyle/>
          <a:p>
            <a:r>
              <a:rPr lang="en-VN" dirty="0"/>
              <a:t>5.6.1. Định nghĩa mutex locks</a:t>
            </a:r>
          </a:p>
        </p:txBody>
      </p:sp>
      <p:sp>
        <p:nvSpPr>
          <p:cNvPr id="4" name="Footer Placeholder 3">
            <a:extLst>
              <a:ext uri="{FF2B5EF4-FFF2-40B4-BE49-F238E27FC236}">
                <a16:creationId xmlns:a16="http://schemas.microsoft.com/office/drawing/2014/main" id="{0AEFE11F-4A56-C005-A5A9-79B2ABD15FF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9571B7F-6B12-2820-842B-AA56DEC212F7}"/>
              </a:ext>
            </a:extLst>
          </p:cNvPr>
          <p:cNvSpPr>
            <a:spLocks noGrp="1"/>
          </p:cNvSpPr>
          <p:nvPr>
            <p:ph type="sldNum" sz="quarter" idx="12"/>
          </p:nvPr>
        </p:nvSpPr>
        <p:spPr/>
        <p:txBody>
          <a:bodyPr/>
          <a:lstStyle/>
          <a:p>
            <a:fld id="{D8B0B3AC-44A8-D142-AAF6-9A453466E1A4}" type="slidenum">
              <a:rPr lang="en-VN" smtClean="0"/>
              <a:pPr/>
              <a:t>60</a:t>
            </a:fld>
            <a:endParaRPr lang="en-VN" dirty="0"/>
          </a:p>
        </p:txBody>
      </p:sp>
      <p:pic>
        <p:nvPicPr>
          <p:cNvPr id="16" name="Picture 15">
            <a:extLst>
              <a:ext uri="{FF2B5EF4-FFF2-40B4-BE49-F238E27FC236}">
                <a16:creationId xmlns:a16="http://schemas.microsoft.com/office/drawing/2014/main" id="{8241632B-8ABB-20E0-6B6B-78AC5156DE70}"/>
              </a:ext>
            </a:extLst>
          </p:cNvPr>
          <p:cNvPicPr>
            <a:picLocks noChangeAspect="1"/>
          </p:cNvPicPr>
          <p:nvPr/>
        </p:nvPicPr>
        <p:blipFill>
          <a:blip r:embed="rId3"/>
          <a:stretch>
            <a:fillRect/>
          </a:stretch>
        </p:blipFill>
        <p:spPr>
          <a:xfrm>
            <a:off x="-5989027" y="2519528"/>
            <a:ext cx="4779210" cy="2188610"/>
          </a:xfrm>
          <a:prstGeom prst="rect">
            <a:avLst/>
          </a:prstGeom>
        </p:spPr>
      </p:pic>
      <p:sp>
        <p:nvSpPr>
          <p:cNvPr id="3" name="TextBox 2">
            <a:extLst>
              <a:ext uri="{FF2B5EF4-FFF2-40B4-BE49-F238E27FC236}">
                <a16:creationId xmlns:a16="http://schemas.microsoft.com/office/drawing/2014/main" id="{C533BF48-C574-D8AD-7B75-FA47ED182ADF}"/>
              </a:ext>
            </a:extLst>
          </p:cNvPr>
          <p:cNvSpPr txBox="1"/>
          <p:nvPr/>
        </p:nvSpPr>
        <p:spPr>
          <a:xfrm>
            <a:off x="927349" y="2114399"/>
            <a:ext cx="3882794" cy="1323439"/>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while (!available);</a:t>
            </a:r>
          </a:p>
          <a:p>
            <a:r>
              <a:rPr lang="en-US" sz="16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 busy wait */</a:t>
            </a:r>
          </a:p>
          <a:p>
            <a:r>
              <a:rPr lang="en-US" sz="1600" dirty="0">
                <a:effectLst/>
                <a:latin typeface="Courier New" panose="02070309020205020404" pitchFamily="49" charset="0"/>
                <a:cs typeface="Courier New" panose="02070309020205020404" pitchFamily="49" charset="0"/>
              </a:rPr>
              <a:t>	available = false;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5F1BD3D5-1EF4-D8E0-1833-575081538E63}"/>
              </a:ext>
            </a:extLst>
          </p:cNvPr>
          <p:cNvSpPr txBox="1"/>
          <p:nvPr/>
        </p:nvSpPr>
        <p:spPr>
          <a:xfrm>
            <a:off x="927349" y="3560719"/>
            <a:ext cx="3749744" cy="830997"/>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1B144F20-C9B6-3E35-8BFF-B525FEDB76C7}"/>
              </a:ext>
            </a:extLst>
          </p:cNvPr>
          <p:cNvCxnSpPr/>
          <p:nvPr/>
        </p:nvCxnSpPr>
        <p:spPr>
          <a:xfrm>
            <a:off x="-3090496"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2F2FD4-6759-F733-A667-833ACFF374E6}"/>
              </a:ext>
            </a:extLst>
          </p:cNvPr>
          <p:cNvCxnSpPr/>
          <p:nvPr/>
        </p:nvCxnSpPr>
        <p:spPr>
          <a:xfrm>
            <a:off x="-3090496"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D3B148-A6E8-5BCF-EF12-21CCB7946312}"/>
              </a:ext>
            </a:extLst>
          </p:cNvPr>
          <p:cNvCxnSpPr/>
          <p:nvPr/>
        </p:nvCxnSpPr>
        <p:spPr>
          <a:xfrm>
            <a:off x="4387362" y="2519528"/>
            <a:ext cx="1565030" cy="0"/>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A84ED1-9A80-517B-7F67-9254C16D848A}"/>
              </a:ext>
            </a:extLst>
          </p:cNvPr>
          <p:cNvSpPr txBox="1"/>
          <p:nvPr/>
        </p:nvSpPr>
        <p:spPr>
          <a:xfrm>
            <a:off x="6096000" y="2329842"/>
            <a:ext cx="2531462" cy="369332"/>
          </a:xfrm>
          <a:prstGeom prst="rect">
            <a:avLst/>
          </a:prstGeom>
          <a:noFill/>
        </p:spPr>
        <p:txBody>
          <a:bodyPr wrap="none" rtlCol="0">
            <a:spAutoFit/>
          </a:bodyPr>
          <a:lstStyle/>
          <a:p>
            <a:pPr algn="l"/>
            <a:r>
              <a:rPr lang="en-VN" b="1" dirty="0">
                <a:latin typeface="Arial" panose="020B0604020202020204" pitchFamily="34" charset="0"/>
                <a:cs typeface="Arial" panose="020B0604020202020204" pitchFamily="34" charset="0"/>
              </a:rPr>
              <a:t>Yêu cầu busy waiting</a:t>
            </a:r>
          </a:p>
        </p:txBody>
      </p:sp>
      <p:cxnSp>
        <p:nvCxnSpPr>
          <p:cNvPr id="24" name="Elbow Connector 23">
            <a:extLst>
              <a:ext uri="{FF2B5EF4-FFF2-40B4-BE49-F238E27FC236}">
                <a16:creationId xmlns:a16="http://schemas.microsoft.com/office/drawing/2014/main" id="{07A376BE-3A25-0502-C2B3-66A3DD82FE5C}"/>
              </a:ext>
            </a:extLst>
          </p:cNvPr>
          <p:cNvCxnSpPr>
            <a:cxnSpLocks/>
            <a:endCxn id="25" idx="1"/>
          </p:cNvCxnSpPr>
          <p:nvPr/>
        </p:nvCxnSpPr>
        <p:spPr>
          <a:xfrm>
            <a:off x="4677093" y="3429000"/>
            <a:ext cx="1418907" cy="127913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B446CB-1B60-9FA7-A7D1-E2003D7B1BDF}"/>
              </a:ext>
            </a:extLst>
          </p:cNvPr>
          <p:cNvSpPr txBox="1"/>
          <p:nvPr/>
        </p:nvSpPr>
        <p:spPr>
          <a:xfrm>
            <a:off x="6096000" y="4523472"/>
            <a:ext cx="4233851"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Giải pháp này còn được gọi là </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spinlock</a:t>
            </a:r>
          </a:p>
        </p:txBody>
      </p:sp>
      <p:sp>
        <p:nvSpPr>
          <p:cNvPr id="8" name="TextBox 7">
            <a:extLst>
              <a:ext uri="{FF2B5EF4-FFF2-40B4-BE49-F238E27FC236}">
                <a16:creationId xmlns:a16="http://schemas.microsoft.com/office/drawing/2014/main" id="{AFF513AA-BB04-D3DD-4447-C2B655AF810A}"/>
              </a:ext>
            </a:extLst>
          </p:cNvPr>
          <p:cNvSpPr txBox="1"/>
          <p:nvPr/>
        </p:nvSpPr>
        <p:spPr>
          <a:xfrm>
            <a:off x="8471452" y="2329463"/>
            <a:ext cx="2252319" cy="369332"/>
          </a:xfrm>
          <a:prstGeom prst="rect">
            <a:avLst/>
          </a:prstGeom>
          <a:noFill/>
        </p:spPr>
        <p:txBody>
          <a:bodyPr wrap="square">
            <a:spAutoFit/>
          </a:bodyPr>
          <a:lstStyle/>
          <a:p>
            <a:r>
              <a:rPr lang="en-VN" b="1" dirty="0">
                <a:latin typeface="Arial" panose="020B0604020202020204" pitchFamily="34" charset="0"/>
                <a:cs typeface="Arial" panose="020B0604020202020204" pitchFamily="34" charset="0"/>
                <a:sym typeface="Wingdings" pitchFamily="2" charset="2"/>
              </a:rPr>
              <a:t> </a:t>
            </a:r>
            <a:r>
              <a:rPr lang="en-VN" b="1" dirty="0">
                <a:latin typeface="Arial" panose="020B0604020202020204" pitchFamily="34" charset="0"/>
                <a:cs typeface="Arial" panose="020B0604020202020204" pitchFamily="34" charset="0"/>
              </a:rPr>
              <a:t>Lãng phí CPU</a:t>
            </a:r>
            <a:endParaRPr lang="en-VN" dirty="0"/>
          </a:p>
        </p:txBody>
      </p:sp>
    </p:spTree>
    <p:extLst>
      <p:ext uri="{BB962C8B-B14F-4D97-AF65-F5344CB8AC3E}">
        <p14:creationId xmlns:p14="http://schemas.microsoft.com/office/powerpoint/2010/main" val="9125523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61</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lstStyle/>
          <a:p>
            <a:r>
              <a:rPr lang="en-VN" dirty="0"/>
              <a:t>MUTEX LOCKS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5.6.2. Mutex locks không busy waiting</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Để tránh busy waiting trong việc sử dụng khóa mutex, hệ điều hành cung cấp cơ chế cho phép khóa tiến trình – hay chủ động đưa tiến trình vào trạng thái ngủ, song song đó là cơ chế đánh thức tiến trình để đưa tiến trình vào trạng thái hoạt động trở lại. Hãy khảo sát cách thức triển khai mutex locks không busy waiting ngay sau đây.</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06.</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0201611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FBC-FC0F-3321-EAAF-08FCF312043C}"/>
              </a:ext>
            </a:extLst>
          </p:cNvPr>
          <p:cNvSpPr>
            <a:spLocks noGrp="1"/>
          </p:cNvSpPr>
          <p:nvPr>
            <p:ph type="title"/>
          </p:nvPr>
        </p:nvSpPr>
        <p:spPr/>
        <p:txBody>
          <a:bodyPr>
            <a:normAutofit/>
          </a:bodyPr>
          <a:lstStyle/>
          <a:p>
            <a:r>
              <a:rPr lang="en-VN" dirty="0"/>
              <a:t>5.6.2. Mutex locks không busy waiting</a:t>
            </a:r>
          </a:p>
        </p:txBody>
      </p:sp>
      <p:sp>
        <p:nvSpPr>
          <p:cNvPr id="3" name="Content Placeholder 2">
            <a:extLst>
              <a:ext uri="{FF2B5EF4-FFF2-40B4-BE49-F238E27FC236}">
                <a16:creationId xmlns:a16="http://schemas.microsoft.com/office/drawing/2014/main" id="{5ED577BC-DAD2-7464-C641-A61712F86E69}"/>
              </a:ext>
            </a:extLst>
          </p:cNvPr>
          <p:cNvSpPr>
            <a:spLocks noGrp="1"/>
          </p:cNvSpPr>
          <p:nvPr>
            <p:ph idx="1"/>
          </p:nvPr>
        </p:nvSpPr>
        <p:spPr>
          <a:xfrm>
            <a:off x="838200" y="1788160"/>
            <a:ext cx="10515600" cy="4260947"/>
          </a:xfrm>
        </p:spPr>
        <p:txBody>
          <a:bodyPr>
            <a:normAutofit lnSpcReduction="10000"/>
          </a:bodyPr>
          <a:lstStyle/>
          <a:p>
            <a:pPr algn="just"/>
            <a:r>
              <a:rPr lang="en-VN" dirty="0"/>
              <a:t>Để tránh busy waiting trong mutex locks, ta tạm thời đặt tiến trình vào trạng thái ngủ khi khóa bị khóa, và sau đó đánh thức tiến trình dậy khi khóa được mở.</a:t>
            </a:r>
          </a:p>
          <a:p>
            <a:pPr algn="just"/>
            <a:r>
              <a:rPr lang="en-VN" dirty="0"/>
              <a:t>Hệ điều hành cần cung cấp 2 thao tác:</a:t>
            </a:r>
          </a:p>
          <a:p>
            <a:pPr lvl="1" algn="just"/>
            <a:r>
              <a:rPr lang="en-VN" b="1" dirty="0">
                <a:gradFill>
                  <a:gsLst>
                    <a:gs pos="0">
                      <a:srgbClr val="00C6FF"/>
                    </a:gs>
                    <a:gs pos="100000">
                      <a:srgbClr val="0072FF"/>
                    </a:gs>
                  </a:gsLst>
                  <a:lin ang="5400000" scaled="1"/>
                </a:gradFill>
              </a:rPr>
              <a:t>block</a:t>
            </a:r>
            <a:r>
              <a:rPr lang="en-VN" dirty="0"/>
              <a:t>: tạm dừng và đặt tiến trình gọi thao tác này vào trong hàng đợi – </a:t>
            </a:r>
            <a:r>
              <a:rPr lang="en-VN" b="1" i="1" dirty="0"/>
              <a:t>trạng thái ngủ</a:t>
            </a:r>
            <a:r>
              <a:rPr lang="en-US" b="1" i="1" dirty="0"/>
              <a:t>.</a:t>
            </a:r>
            <a:endParaRPr lang="en-VN" b="1" i="1" dirty="0"/>
          </a:p>
          <a:p>
            <a:pPr lvl="1" algn="just"/>
            <a:r>
              <a:rPr lang="en-VN" b="1" dirty="0">
                <a:gradFill>
                  <a:gsLst>
                    <a:gs pos="0">
                      <a:srgbClr val="00C6FF"/>
                    </a:gs>
                    <a:gs pos="100000">
                      <a:srgbClr val="0072FF"/>
                    </a:gs>
                  </a:gsLst>
                  <a:lin ang="5400000" scaled="1"/>
                </a:gradFill>
              </a:rPr>
              <a:t>wakeup</a:t>
            </a:r>
            <a:r>
              <a:rPr lang="en-VN" dirty="0"/>
              <a:t>: xóa một tiến trình ra khỏi hàng đợi và đặt lại vào trong hàng đợi sẵn sàng – </a:t>
            </a:r>
            <a:r>
              <a:rPr lang="en-VN" b="1" i="1" dirty="0"/>
              <a:t>đánh thức</a:t>
            </a:r>
            <a:r>
              <a:rPr lang="en-US" b="1" i="1" dirty="0"/>
              <a:t>.</a:t>
            </a:r>
            <a:endParaRPr lang="en-VN" b="1" i="1" dirty="0"/>
          </a:p>
        </p:txBody>
      </p:sp>
      <p:sp>
        <p:nvSpPr>
          <p:cNvPr id="4" name="Footer Placeholder 3">
            <a:extLst>
              <a:ext uri="{FF2B5EF4-FFF2-40B4-BE49-F238E27FC236}">
                <a16:creationId xmlns:a16="http://schemas.microsoft.com/office/drawing/2014/main" id="{66F706E4-B7D6-351C-3AA9-A94DABFAC4E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05FB71A7-68DA-F643-2995-61FEA4F0FB78}"/>
              </a:ext>
            </a:extLst>
          </p:cNvPr>
          <p:cNvSpPr>
            <a:spLocks noGrp="1"/>
          </p:cNvSpPr>
          <p:nvPr>
            <p:ph type="sldNum" sz="quarter" idx="12"/>
          </p:nvPr>
        </p:nvSpPr>
        <p:spPr/>
        <p:txBody>
          <a:bodyPr/>
          <a:lstStyle/>
          <a:p>
            <a:fld id="{D8B0B3AC-44A8-D142-AAF6-9A453466E1A4}" type="slidenum">
              <a:rPr lang="en-VN" smtClean="0"/>
              <a:pPr/>
              <a:t>62</a:t>
            </a:fld>
            <a:endParaRPr lang="en-VN" dirty="0"/>
          </a:p>
        </p:txBody>
      </p:sp>
    </p:spTree>
    <p:extLst>
      <p:ext uri="{BB962C8B-B14F-4D97-AF65-F5344CB8AC3E}">
        <p14:creationId xmlns:p14="http://schemas.microsoft.com/office/powerpoint/2010/main" val="39221622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FBC-FC0F-3321-EAAF-08FCF312043C}"/>
              </a:ext>
            </a:extLst>
          </p:cNvPr>
          <p:cNvSpPr>
            <a:spLocks noGrp="1"/>
          </p:cNvSpPr>
          <p:nvPr>
            <p:ph type="title"/>
          </p:nvPr>
        </p:nvSpPr>
        <p:spPr/>
        <p:txBody>
          <a:bodyPr>
            <a:normAutofit/>
          </a:bodyPr>
          <a:lstStyle/>
          <a:p>
            <a:r>
              <a:rPr lang="en-VN" dirty="0"/>
              <a:t>5.6.2. Mutex locks không busy waiting</a:t>
            </a:r>
          </a:p>
        </p:txBody>
      </p:sp>
      <p:sp>
        <p:nvSpPr>
          <p:cNvPr id="4" name="Footer Placeholder 3">
            <a:extLst>
              <a:ext uri="{FF2B5EF4-FFF2-40B4-BE49-F238E27FC236}">
                <a16:creationId xmlns:a16="http://schemas.microsoft.com/office/drawing/2014/main" id="{66F706E4-B7D6-351C-3AA9-A94DABFAC4E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05FB71A7-68DA-F643-2995-61FEA4F0FB78}"/>
              </a:ext>
            </a:extLst>
          </p:cNvPr>
          <p:cNvSpPr>
            <a:spLocks noGrp="1"/>
          </p:cNvSpPr>
          <p:nvPr>
            <p:ph type="sldNum" sz="quarter" idx="12"/>
          </p:nvPr>
        </p:nvSpPr>
        <p:spPr/>
        <p:txBody>
          <a:bodyPr/>
          <a:lstStyle/>
          <a:p>
            <a:fld id="{D8B0B3AC-44A8-D142-AAF6-9A453466E1A4}" type="slidenum">
              <a:rPr lang="en-VN" smtClean="0"/>
              <a:pPr/>
              <a:t>63</a:t>
            </a:fld>
            <a:endParaRPr lang="en-VN" dirty="0"/>
          </a:p>
        </p:txBody>
      </p:sp>
      <p:sp>
        <p:nvSpPr>
          <p:cNvPr id="9" name="TextBox 8">
            <a:extLst>
              <a:ext uri="{FF2B5EF4-FFF2-40B4-BE49-F238E27FC236}">
                <a16:creationId xmlns:a16="http://schemas.microsoft.com/office/drawing/2014/main" id="{DE525804-6EB8-3AA1-1982-DB30BEA329D4}"/>
              </a:ext>
            </a:extLst>
          </p:cNvPr>
          <p:cNvSpPr txBox="1"/>
          <p:nvPr/>
        </p:nvSpPr>
        <p:spPr>
          <a:xfrm>
            <a:off x="548211" y="2114399"/>
            <a:ext cx="3882794" cy="1323439"/>
          </a:xfrm>
          <a:prstGeom prst="rect">
            <a:avLst/>
          </a:prstGeom>
          <a:noFill/>
          <a:ln w="19050" cap="rnd">
            <a:gradFill>
              <a:gsLst>
                <a:gs pos="0">
                  <a:srgbClr val="FFC000"/>
                </a:gs>
                <a:gs pos="100000">
                  <a:srgbClr val="FF0000"/>
                </a:gs>
              </a:gsLst>
              <a:lin ang="5400000" scaled="1"/>
            </a:gradFill>
          </a:ln>
        </p:spPr>
        <p:txBody>
          <a:bodyPr wrap="none" rtlCol="0">
            <a:spAutoFit/>
          </a:bodyPr>
          <a:lstStyle/>
          <a:p>
            <a:r>
              <a:rPr lang="en-US" sz="1600" b="1" dirty="0">
                <a:gradFill>
                  <a:gsLst>
                    <a:gs pos="0">
                      <a:srgbClr val="FFC000"/>
                    </a:gs>
                    <a:gs pos="100000">
                      <a:srgbClr val="FF0000"/>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while (!available);</a:t>
            </a:r>
          </a:p>
          <a:p>
            <a:r>
              <a:rPr lang="en-US" sz="16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 busy wait */</a:t>
            </a:r>
          </a:p>
          <a:p>
            <a:r>
              <a:rPr lang="en-US" sz="1600" dirty="0">
                <a:effectLst/>
                <a:latin typeface="Courier New" panose="02070309020205020404" pitchFamily="49" charset="0"/>
                <a:cs typeface="Courier New" panose="02070309020205020404" pitchFamily="49" charset="0"/>
              </a:rPr>
              <a:t>	available = false;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D6747CE5-E7F6-D276-1FCA-DF5FE1206E76}"/>
              </a:ext>
            </a:extLst>
          </p:cNvPr>
          <p:cNvSpPr txBox="1"/>
          <p:nvPr/>
        </p:nvSpPr>
        <p:spPr>
          <a:xfrm>
            <a:off x="548210" y="3560719"/>
            <a:ext cx="3882794" cy="830997"/>
          </a:xfrm>
          <a:prstGeom prst="rect">
            <a:avLst/>
          </a:prstGeom>
          <a:noFill/>
          <a:ln w="19050" cap="rnd">
            <a:gradFill>
              <a:gsLst>
                <a:gs pos="0">
                  <a:srgbClr val="FFC000"/>
                </a:gs>
                <a:gs pos="100000">
                  <a:srgbClr val="FF0000"/>
                </a:gs>
              </a:gsLst>
              <a:lin ang="5400000" scaled="1"/>
            </a:gradFill>
          </a:ln>
        </p:spPr>
        <p:txBody>
          <a:bodyPr wrap="square" rtlCol="0">
            <a:spAutoFit/>
          </a:bodyPr>
          <a:lstStyle/>
          <a:p>
            <a:r>
              <a:rPr lang="en-US" sz="1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release()</a:t>
            </a:r>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DB7CD169-7CE4-C68B-7663-08927FF50E09}"/>
              </a:ext>
            </a:extLst>
          </p:cNvPr>
          <p:cNvSpPr txBox="1"/>
          <p:nvPr/>
        </p:nvSpPr>
        <p:spPr>
          <a:xfrm>
            <a:off x="5155223" y="2110026"/>
            <a:ext cx="3329758" cy="1323439"/>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if (!available);</a:t>
            </a:r>
          </a:p>
          <a:p>
            <a:r>
              <a:rPr lang="en-US" sz="16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block();</a:t>
            </a:r>
          </a:p>
          <a:p>
            <a:r>
              <a:rPr lang="en-US" sz="1600" dirty="0">
                <a:effectLst/>
                <a:latin typeface="Courier New" panose="02070309020205020404" pitchFamily="49" charset="0"/>
                <a:cs typeface="Courier New" panose="02070309020205020404" pitchFamily="49" charset="0"/>
              </a:rPr>
              <a:t>	available = false;</a:t>
            </a: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0E7B15A8-6485-D0F5-656B-9841FA9E8C2E}"/>
              </a:ext>
            </a:extLst>
          </p:cNvPr>
          <p:cNvSpPr txBox="1"/>
          <p:nvPr/>
        </p:nvSpPr>
        <p:spPr>
          <a:xfrm>
            <a:off x="5155222" y="3556346"/>
            <a:ext cx="3329757" cy="1077218"/>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p>
          <a:p>
            <a:r>
              <a:rPr lang="en-US" sz="1600" dirty="0">
                <a:latin typeface="Courier New" panose="02070309020205020404" pitchFamily="49" charset="0"/>
                <a:cs typeface="Courier New" panose="02070309020205020404" pitchFamily="49" charset="0"/>
              </a:rPr>
              <a:t>	</a:t>
            </a:r>
            <a:r>
              <a:rPr lang="en-US"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wakeup(Q);</a:t>
            </a:r>
            <a:endPar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3" name="Right Arrow 12">
            <a:extLst>
              <a:ext uri="{FF2B5EF4-FFF2-40B4-BE49-F238E27FC236}">
                <a16:creationId xmlns:a16="http://schemas.microsoft.com/office/drawing/2014/main" id="{AC8E9FA3-2FC8-EAB4-D8A7-0A348BA67716}"/>
              </a:ext>
            </a:extLst>
          </p:cNvPr>
          <p:cNvSpPr/>
          <p:nvPr/>
        </p:nvSpPr>
        <p:spPr>
          <a:xfrm>
            <a:off x="4534979" y="2562613"/>
            <a:ext cx="483577" cy="272562"/>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4" name="Right Arrow 13">
            <a:extLst>
              <a:ext uri="{FF2B5EF4-FFF2-40B4-BE49-F238E27FC236}">
                <a16:creationId xmlns:a16="http://schemas.microsoft.com/office/drawing/2014/main" id="{6626317A-3EBF-9AF6-919F-6ED030E45F0C}"/>
              </a:ext>
            </a:extLst>
          </p:cNvPr>
          <p:cNvSpPr/>
          <p:nvPr/>
        </p:nvSpPr>
        <p:spPr>
          <a:xfrm>
            <a:off x="4534979" y="3833375"/>
            <a:ext cx="483577" cy="272562"/>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9AFF173-290A-1E98-0C68-E0471F4FE512}"/>
              </a:ext>
            </a:extLst>
          </p:cNvPr>
          <p:cNvSpPr txBox="1"/>
          <p:nvPr/>
        </p:nvSpPr>
        <p:spPr>
          <a:xfrm>
            <a:off x="8879510" y="1548128"/>
            <a:ext cx="3041218" cy="2235997"/>
          </a:xfrm>
          <a:prstGeom prst="rect">
            <a:avLst/>
          </a:prstGeom>
          <a:noFill/>
        </p:spPr>
        <p:txBody>
          <a:bodyPr wrap="square" rtlCol="0">
            <a:spAutoFit/>
          </a:bodyPr>
          <a:lstStyle/>
          <a:p>
            <a:pPr algn="just">
              <a:lnSpc>
                <a:spcPct val="120000"/>
              </a:lnSpc>
              <a:spcBef>
                <a:spcPts val="200"/>
              </a:spcBef>
              <a:spcAft>
                <a:spcPts val="200"/>
              </a:spcAft>
            </a:pPr>
            <a:r>
              <a:rPr lang="en-VN" sz="16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Tiến trình P muốn vào CS:</a:t>
            </a:r>
          </a:p>
          <a:p>
            <a:pPr marL="285750" indent="-285750" algn="just">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Nếu khóa mutex </a:t>
            </a:r>
            <a:r>
              <a:rPr lang="en-VN" sz="1600" b="1" dirty="0">
                <a:latin typeface="Arial" panose="020B0604020202020204" pitchFamily="34" charset="0"/>
                <a:cs typeface="Arial" panose="020B0604020202020204" pitchFamily="34" charset="0"/>
              </a:rPr>
              <a:t>đang mở</a:t>
            </a:r>
            <a:r>
              <a:rPr lang="en-VN" sz="1600" dirty="0">
                <a:latin typeface="Arial" panose="020B0604020202020204" pitchFamily="34" charset="0"/>
                <a:cs typeface="Arial" panose="020B0604020202020204" pitchFamily="34" charset="0"/>
              </a:rPr>
              <a:t>: tiến trình khóa lại và tiến vào CS</a:t>
            </a:r>
            <a:r>
              <a:rPr lang="en-US" sz="1600" dirty="0">
                <a:latin typeface="Arial" panose="020B0604020202020204" pitchFamily="34" charset="0"/>
                <a:cs typeface="Arial" panose="020B0604020202020204" pitchFamily="34" charset="0"/>
              </a:rPr>
              <a:t>.</a:t>
            </a:r>
            <a:endParaRPr lang="en-VN" sz="1600"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Nếu khóa mutex </a:t>
            </a:r>
            <a:r>
              <a:rPr lang="en-VN" sz="1600" b="1" dirty="0">
                <a:latin typeface="Arial" panose="020B0604020202020204" pitchFamily="34" charset="0"/>
                <a:cs typeface="Arial" panose="020B0604020202020204" pitchFamily="34" charset="0"/>
              </a:rPr>
              <a:t>đang khóa</a:t>
            </a:r>
            <a:r>
              <a:rPr lang="en-VN" sz="1600" dirty="0">
                <a:latin typeface="Arial" panose="020B0604020202020204" pitchFamily="34" charset="0"/>
                <a:cs typeface="Arial" panose="020B0604020202020204" pitchFamily="34" charset="0"/>
              </a:rPr>
              <a:t>: tiến trình P bị block và vào trạng thái ngủ</a:t>
            </a:r>
            <a:r>
              <a:rPr lang="en-US" sz="1600" dirty="0">
                <a:latin typeface="Arial" panose="020B0604020202020204" pitchFamily="34" charset="0"/>
                <a:cs typeface="Arial" panose="020B0604020202020204" pitchFamily="34" charset="0"/>
              </a:rPr>
              <a:t>.</a:t>
            </a:r>
            <a:endParaRPr lang="en-VN"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B7EC18B-E789-A846-CEF7-F95ECCBFC4B9}"/>
              </a:ext>
            </a:extLst>
          </p:cNvPr>
          <p:cNvSpPr txBox="1"/>
          <p:nvPr/>
        </p:nvSpPr>
        <p:spPr>
          <a:xfrm>
            <a:off x="8879510" y="3894923"/>
            <a:ext cx="3041218" cy="1940531"/>
          </a:xfrm>
          <a:prstGeom prst="rect">
            <a:avLst/>
          </a:prstGeom>
          <a:noFill/>
        </p:spPr>
        <p:txBody>
          <a:bodyPr wrap="square" rtlCol="0">
            <a:spAutoFit/>
          </a:bodyPr>
          <a:lstStyle/>
          <a:p>
            <a:pPr algn="just">
              <a:lnSpc>
                <a:spcPct val="120000"/>
              </a:lnSpc>
              <a:spcBef>
                <a:spcPts val="200"/>
              </a:spcBef>
              <a:spcAft>
                <a:spcPts val="200"/>
              </a:spcAft>
            </a:pPr>
            <a:r>
              <a:rPr lang="en-VN" sz="16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Tiến trình P sau khi hoàn thành CS:</a:t>
            </a:r>
          </a:p>
          <a:p>
            <a:pPr marL="285750" indent="-285750" algn="just">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Mở khóa mutex</a:t>
            </a:r>
            <a:r>
              <a:rPr lang="en-US" sz="1600" dirty="0">
                <a:latin typeface="Arial" panose="020B0604020202020204" pitchFamily="34" charset="0"/>
                <a:cs typeface="Arial" panose="020B0604020202020204" pitchFamily="34" charset="0"/>
              </a:rPr>
              <a:t>.</a:t>
            </a:r>
            <a:endParaRPr lang="en-VN" sz="1600"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Đánh thức tiến trình Q (nếu có) đang ngủ trong hàng chờ</a:t>
            </a:r>
            <a:r>
              <a:rPr lang="en-US" sz="1600" dirty="0">
                <a:latin typeface="Arial" panose="020B0604020202020204" pitchFamily="34" charset="0"/>
                <a:cs typeface="Arial" panose="020B0604020202020204" pitchFamily="34" charset="0"/>
              </a:rPr>
              <a:t>.</a:t>
            </a:r>
            <a:endParaRPr lang="en-V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3510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64</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lstStyle/>
          <a:p>
            <a:r>
              <a:rPr lang="en-VN" dirty="0"/>
              <a:t>MUTEX LOCKS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5.6.3. Cách sử dụng mutex locks</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6"/>
            <a:ext cx="7425646" cy="1094505"/>
          </a:xfrm>
        </p:spPr>
        <p:txBody>
          <a:bodyPr>
            <a:normAutofit/>
          </a:bodyPr>
          <a:lstStyle/>
          <a:p>
            <a:pPr algn="just"/>
            <a:r>
              <a:rPr lang="en-VN" dirty="0"/>
              <a:t>Sau khi đã tìm hiểu về công dụng của khóa mutex, trong phần tiếp theo, ta sẽ đi tìm hiểu xem cách sử dụng cụ thể của khóa mutex trong code như thế nào?</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06.</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63565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3425-8C01-D9CF-A689-2443260BBFF5}"/>
              </a:ext>
            </a:extLst>
          </p:cNvPr>
          <p:cNvSpPr>
            <a:spLocks noGrp="1"/>
          </p:cNvSpPr>
          <p:nvPr>
            <p:ph type="title"/>
          </p:nvPr>
        </p:nvSpPr>
        <p:spPr/>
        <p:txBody>
          <a:bodyPr>
            <a:normAutofit/>
          </a:bodyPr>
          <a:lstStyle/>
          <a:p>
            <a:r>
              <a:rPr lang="en-VN" dirty="0"/>
              <a:t>5.6.3. Cách sử dụng mutex locks</a:t>
            </a:r>
          </a:p>
        </p:txBody>
      </p:sp>
      <p:sp>
        <p:nvSpPr>
          <p:cNvPr id="4" name="Footer Placeholder 3">
            <a:extLst>
              <a:ext uri="{FF2B5EF4-FFF2-40B4-BE49-F238E27FC236}">
                <a16:creationId xmlns:a16="http://schemas.microsoft.com/office/drawing/2014/main" id="{E59F8B03-5066-9601-D452-1729587657B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FC150F-7E24-7229-5A35-B9506A83A63E}"/>
              </a:ext>
            </a:extLst>
          </p:cNvPr>
          <p:cNvSpPr>
            <a:spLocks noGrp="1"/>
          </p:cNvSpPr>
          <p:nvPr>
            <p:ph type="sldNum" sz="quarter" idx="12"/>
          </p:nvPr>
        </p:nvSpPr>
        <p:spPr/>
        <p:txBody>
          <a:bodyPr/>
          <a:lstStyle/>
          <a:p>
            <a:fld id="{D8B0B3AC-44A8-D142-AAF6-9A453466E1A4}" type="slidenum">
              <a:rPr lang="en-VN" smtClean="0"/>
              <a:pPr/>
              <a:t>65</a:t>
            </a:fld>
            <a:endParaRPr lang="en-VN" dirty="0"/>
          </a:p>
        </p:txBody>
      </p:sp>
      <p:sp>
        <p:nvSpPr>
          <p:cNvPr id="7" name="Rounded Rectangle 6">
            <a:extLst>
              <a:ext uri="{FF2B5EF4-FFF2-40B4-BE49-F238E27FC236}">
                <a16:creationId xmlns:a16="http://schemas.microsoft.com/office/drawing/2014/main" id="{1DC0BD97-C11E-025E-36FD-B6AF83029A55}"/>
              </a:ext>
            </a:extLst>
          </p:cNvPr>
          <p:cNvSpPr/>
          <p:nvPr/>
        </p:nvSpPr>
        <p:spPr>
          <a:xfrm>
            <a:off x="984738"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500" dirty="0">
                <a:solidFill>
                  <a:schemeClr val="tx1"/>
                </a:solidFill>
                <a:latin typeface="Arial" panose="020B0604020202020204" pitchFamily="34" charset="0"/>
                <a:cs typeface="Arial" panose="020B0604020202020204" pitchFamily="34" charset="0"/>
              </a:rPr>
              <a:t>Khai báo và khởi tạo mutex</a:t>
            </a:r>
          </a:p>
        </p:txBody>
      </p:sp>
      <p:sp>
        <p:nvSpPr>
          <p:cNvPr id="8" name="Rounded Rectangle 7">
            <a:extLst>
              <a:ext uri="{FF2B5EF4-FFF2-40B4-BE49-F238E27FC236}">
                <a16:creationId xmlns:a16="http://schemas.microsoft.com/office/drawing/2014/main" id="{498BC4ED-AFFE-83B5-ECA6-FA689F0037BB}"/>
              </a:ext>
            </a:extLst>
          </p:cNvPr>
          <p:cNvSpPr/>
          <p:nvPr/>
        </p:nvSpPr>
        <p:spPr>
          <a:xfrm>
            <a:off x="3185746" y="4800600"/>
            <a:ext cx="1521070" cy="1441550"/>
          </a:xfrm>
          <a:prstGeom prst="roundRect">
            <a:avLst>
              <a:gd name="adj" fmla="val 3372"/>
            </a:avLst>
          </a:prstGeom>
          <a:gradFill>
            <a:gsLst>
              <a:gs pos="0">
                <a:srgbClr val="00C6FF"/>
              </a:gs>
              <a:gs pos="100000">
                <a:srgbClr val="0072FF"/>
              </a:gs>
            </a:gsLst>
            <a:lin ang="5400000" scaled="1"/>
          </a:gra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500" dirty="0">
                <a:solidFill>
                  <a:schemeClr val="bg1"/>
                </a:solidFill>
                <a:latin typeface="Arial" panose="020B0604020202020204" pitchFamily="34" charset="0"/>
                <a:cs typeface="Arial" panose="020B0604020202020204" pitchFamily="34" charset="0"/>
              </a:rPr>
              <a:t>Tiến trình/Tiểu trình yêu cầu khóa Mutex – </a:t>
            </a:r>
            <a:r>
              <a:rPr lang="en-VN" sz="1500" dirty="0">
                <a:solidFill>
                  <a:schemeClr val="bg1"/>
                </a:solidFill>
                <a:latin typeface="Courier New" panose="02070309020205020404" pitchFamily="49" charset="0"/>
                <a:cs typeface="Courier New" panose="02070309020205020404" pitchFamily="49" charset="0"/>
              </a:rPr>
              <a:t>acquire() </a:t>
            </a:r>
            <a:r>
              <a:rPr lang="en-VN" sz="1500" dirty="0">
                <a:solidFill>
                  <a:schemeClr val="bg1"/>
                </a:solidFill>
                <a:latin typeface="Arial" panose="020B0604020202020204" pitchFamily="34" charset="0"/>
                <a:cs typeface="Arial" panose="020B0604020202020204" pitchFamily="34" charset="0"/>
              </a:rPr>
              <a:t>– để thực hiện CS</a:t>
            </a:r>
          </a:p>
        </p:txBody>
      </p:sp>
      <p:sp>
        <p:nvSpPr>
          <p:cNvPr id="9" name="Rounded Rectangle 8">
            <a:extLst>
              <a:ext uri="{FF2B5EF4-FFF2-40B4-BE49-F238E27FC236}">
                <a16:creationId xmlns:a16="http://schemas.microsoft.com/office/drawing/2014/main" id="{F5103598-B588-FAE8-3118-310A58422F09}"/>
              </a:ext>
            </a:extLst>
          </p:cNvPr>
          <p:cNvSpPr/>
          <p:nvPr/>
        </p:nvSpPr>
        <p:spPr>
          <a:xfrm>
            <a:off x="5386754"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500" dirty="0">
                <a:solidFill>
                  <a:schemeClr val="tx1"/>
                </a:solidFill>
                <a:latin typeface="Arial" panose="020B0604020202020204" pitchFamily="34" charset="0"/>
                <a:cs typeface="Arial" panose="020B0604020202020204" pitchFamily="34" charset="0"/>
              </a:rPr>
              <a:t>Tại 1 thời điểm chỉ có 1 tiến trình/tiểu trình thành công khóa mutex và thực hiện CS</a:t>
            </a:r>
          </a:p>
        </p:txBody>
      </p:sp>
      <p:sp>
        <p:nvSpPr>
          <p:cNvPr id="10" name="Rounded Rectangle 9">
            <a:extLst>
              <a:ext uri="{FF2B5EF4-FFF2-40B4-BE49-F238E27FC236}">
                <a16:creationId xmlns:a16="http://schemas.microsoft.com/office/drawing/2014/main" id="{FEB96E1E-1F36-2DAF-B7F5-B5CEA06CD990}"/>
              </a:ext>
            </a:extLst>
          </p:cNvPr>
          <p:cNvSpPr/>
          <p:nvPr/>
        </p:nvSpPr>
        <p:spPr>
          <a:xfrm>
            <a:off x="7587762" y="4800600"/>
            <a:ext cx="1521070" cy="1441550"/>
          </a:xfrm>
          <a:prstGeom prst="roundRect">
            <a:avLst>
              <a:gd name="adj" fmla="val 3372"/>
            </a:avLst>
          </a:prstGeom>
          <a:gradFill>
            <a:gsLst>
              <a:gs pos="0">
                <a:srgbClr val="00C6FF"/>
              </a:gs>
              <a:gs pos="100000">
                <a:srgbClr val="0072FF"/>
              </a:gs>
            </a:gsLst>
            <a:lin ang="5400000" scaled="1"/>
          </a:gra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500" dirty="0">
                <a:solidFill>
                  <a:schemeClr val="bg1"/>
                </a:solidFill>
                <a:latin typeface="Arial" panose="020B0604020202020204" pitchFamily="34" charset="0"/>
                <a:cs typeface="Arial" panose="020B0604020202020204" pitchFamily="34" charset="0"/>
              </a:rPr>
              <a:t>Tiến trình/Tiểu trình mở khóa Mutex – </a:t>
            </a:r>
            <a:r>
              <a:rPr lang="en-VN" sz="1500" dirty="0">
                <a:solidFill>
                  <a:schemeClr val="bg1"/>
                </a:solidFill>
                <a:latin typeface="Courier New" panose="02070309020205020404" pitchFamily="49" charset="0"/>
                <a:cs typeface="Courier New" panose="02070309020205020404" pitchFamily="49" charset="0"/>
              </a:rPr>
              <a:t>release() </a:t>
            </a:r>
            <a:r>
              <a:rPr lang="en-VN" sz="1500" dirty="0">
                <a:solidFill>
                  <a:schemeClr val="bg1"/>
                </a:solidFill>
                <a:latin typeface="Arial" panose="020B0604020202020204" pitchFamily="34" charset="0"/>
                <a:cs typeface="Arial" panose="020B0604020202020204" pitchFamily="34" charset="0"/>
              </a:rPr>
              <a:t>– sau khi rời CS</a:t>
            </a:r>
          </a:p>
        </p:txBody>
      </p:sp>
      <p:sp>
        <p:nvSpPr>
          <p:cNvPr id="11" name="Rounded Rectangle 10">
            <a:extLst>
              <a:ext uri="{FF2B5EF4-FFF2-40B4-BE49-F238E27FC236}">
                <a16:creationId xmlns:a16="http://schemas.microsoft.com/office/drawing/2014/main" id="{3FA288D1-D8E6-E09F-227A-1973A29B6D7B}"/>
              </a:ext>
            </a:extLst>
          </p:cNvPr>
          <p:cNvSpPr/>
          <p:nvPr/>
        </p:nvSpPr>
        <p:spPr>
          <a:xfrm>
            <a:off x="9788770"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500" dirty="0">
                <a:solidFill>
                  <a:schemeClr val="tx1"/>
                </a:solidFill>
                <a:latin typeface="Arial" panose="020B0604020202020204" pitchFamily="34" charset="0"/>
                <a:cs typeface="Arial" panose="020B0604020202020204" pitchFamily="34" charset="0"/>
              </a:rPr>
              <a:t>Hủy khóa mutex sau khi không sử dụng nữa</a:t>
            </a:r>
          </a:p>
        </p:txBody>
      </p:sp>
      <p:pic>
        <p:nvPicPr>
          <p:cNvPr id="12" name="Picture 11">
            <a:extLst>
              <a:ext uri="{FF2B5EF4-FFF2-40B4-BE49-F238E27FC236}">
                <a16:creationId xmlns:a16="http://schemas.microsoft.com/office/drawing/2014/main" id="{8E78DED7-F618-6EE8-368D-46C11292DFB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99392" y="1604323"/>
            <a:ext cx="3012831" cy="2937852"/>
          </a:xfrm>
          <a:prstGeom prst="rect">
            <a:avLst/>
          </a:prstGeom>
        </p:spPr>
      </p:pic>
      <p:cxnSp>
        <p:nvCxnSpPr>
          <p:cNvPr id="14" name="Straight Arrow Connector 13">
            <a:extLst>
              <a:ext uri="{FF2B5EF4-FFF2-40B4-BE49-F238E27FC236}">
                <a16:creationId xmlns:a16="http://schemas.microsoft.com/office/drawing/2014/main" id="{D33A6760-EE61-C99C-147B-49BDDCD62144}"/>
              </a:ext>
            </a:extLst>
          </p:cNvPr>
          <p:cNvCxnSpPr>
            <a:cxnSpLocks/>
            <a:stCxn id="7" idx="3"/>
            <a:endCxn id="8" idx="1"/>
          </p:cNvCxnSpPr>
          <p:nvPr/>
        </p:nvCxnSpPr>
        <p:spPr>
          <a:xfrm>
            <a:off x="2505808"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785D27-A877-E3B5-8EA7-6FFF09F91C36}"/>
              </a:ext>
            </a:extLst>
          </p:cNvPr>
          <p:cNvCxnSpPr>
            <a:cxnSpLocks/>
            <a:stCxn id="8" idx="3"/>
            <a:endCxn id="9" idx="1"/>
          </p:cNvCxnSpPr>
          <p:nvPr/>
        </p:nvCxnSpPr>
        <p:spPr>
          <a:xfrm>
            <a:off x="4706816"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4AA9B4-E88D-FEE2-4C3B-79B1C03732A1}"/>
              </a:ext>
            </a:extLst>
          </p:cNvPr>
          <p:cNvCxnSpPr>
            <a:cxnSpLocks/>
            <a:stCxn id="9" idx="3"/>
            <a:endCxn id="10" idx="1"/>
          </p:cNvCxnSpPr>
          <p:nvPr/>
        </p:nvCxnSpPr>
        <p:spPr>
          <a:xfrm>
            <a:off x="6907824"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B79CBE-E698-0AF9-6EA3-1DD4F5C96C9E}"/>
              </a:ext>
            </a:extLst>
          </p:cNvPr>
          <p:cNvCxnSpPr>
            <a:cxnSpLocks/>
            <a:stCxn id="10" idx="3"/>
            <a:endCxn id="11" idx="1"/>
          </p:cNvCxnSpPr>
          <p:nvPr/>
        </p:nvCxnSpPr>
        <p:spPr>
          <a:xfrm>
            <a:off x="9108832"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D854626-6CC7-2593-DA4A-FD7938DB2EA0}"/>
              </a:ext>
            </a:extLst>
          </p:cNvPr>
          <p:cNvSpPr txBox="1"/>
          <p:nvPr/>
        </p:nvSpPr>
        <p:spPr>
          <a:xfrm>
            <a:off x="4358043" y="1688068"/>
            <a:ext cx="6951797" cy="2394438"/>
          </a:xfrm>
          <a:prstGeom prst="rect">
            <a:avLst/>
          </a:prstGeom>
          <a:noFill/>
        </p:spPr>
        <p:txBody>
          <a:bodyPr wrap="square" rtlCol="0">
            <a:spAutoFit/>
          </a:bodyPr>
          <a:lstStyle/>
          <a:p>
            <a:pPr algn="just">
              <a:lnSpc>
                <a:spcPct val="120000"/>
              </a:lnSpc>
              <a:spcBef>
                <a:spcPts val="200"/>
              </a:spcBef>
              <a:spcAft>
                <a:spcPts val="200"/>
              </a:spcAft>
            </a:pPr>
            <a:r>
              <a:rPr lang="en-VN" sz="2000" dirty="0">
                <a:latin typeface="Arial" panose="020B0604020202020204" pitchFamily="34" charset="0"/>
                <a:cs typeface="Arial" panose="020B0604020202020204" pitchFamily="34" charset="0"/>
              </a:rPr>
              <a:t>Lưu ý:</a:t>
            </a:r>
          </a:p>
          <a:p>
            <a:pPr marL="285750" indent="-285750" algn="just">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Mutex lock thường sẽ được khai báo toàn cục và được khởi tạo trong hàm </a:t>
            </a:r>
            <a:r>
              <a:rPr lang="en-VN" sz="2000" dirty="0">
                <a:latin typeface="Courier New" panose="02070309020205020404" pitchFamily="49" charset="0"/>
                <a:cs typeface="Courier New" panose="02070309020205020404" pitchFamily="49" charset="0"/>
              </a:rPr>
              <a:t>main</a:t>
            </a:r>
            <a:r>
              <a:rPr lang="en-US" sz="2000" dirty="0">
                <a:latin typeface="Courier New" panose="02070309020205020404" pitchFamily="49" charset="0"/>
                <a:cs typeface="Courier New" panose="02070309020205020404" pitchFamily="49" charset="0"/>
              </a:rPr>
              <a:t>.</a:t>
            </a:r>
            <a:endParaRPr lang="en-VN" sz="2000" dirty="0">
              <a:latin typeface="Courier New" panose="02070309020205020404" pitchFamily="49" charset="0"/>
              <a:cs typeface="Courier New" panose="02070309020205020404" pitchFamily="49" charset="0"/>
            </a:endParaRPr>
          </a:p>
          <a:p>
            <a:pPr marL="285750" indent="-285750" algn="just">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Cần phải xác định đúng vùng tranh chấp trước khi thực hiện các thao tác trên khóa mutex (</a:t>
            </a:r>
            <a:r>
              <a:rPr lang="en-VN" sz="2000" dirty="0">
                <a:latin typeface="Courier New" panose="02070309020205020404" pitchFamily="49" charset="0"/>
                <a:cs typeface="Courier New" panose="02070309020205020404" pitchFamily="49" charset="0"/>
              </a:rPr>
              <a:t>acquire</a:t>
            </a:r>
            <a:r>
              <a:rPr lang="en-VN" sz="2000" dirty="0">
                <a:latin typeface="Arial" panose="020B0604020202020204" pitchFamily="34" charset="0"/>
                <a:cs typeface="Arial" panose="020B0604020202020204" pitchFamily="34" charset="0"/>
              </a:rPr>
              <a:t> và </a:t>
            </a:r>
            <a:r>
              <a:rPr lang="en-VN" sz="2000" dirty="0">
                <a:latin typeface="Courier New" panose="02070309020205020404" pitchFamily="49" charset="0"/>
                <a:cs typeface="Courier New" panose="02070309020205020404" pitchFamily="49" charset="0"/>
              </a:rPr>
              <a:t>release</a:t>
            </a:r>
            <a:r>
              <a:rPr lang="en-VN"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1046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endParaRPr lang="en-US" dirty="0"/>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r>
              <a:rPr lang="en-VN" sz="2800" dirty="0"/>
              <a:t>Mutex locks</a:t>
            </a:r>
          </a:p>
          <a:p>
            <a:endParaRPr lang="en-US"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VN"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66</a:t>
            </a:fld>
            <a:endParaRPr kumimoji="1" lang="ja-JP" altLang="en-US"/>
          </a:p>
        </p:txBody>
      </p:sp>
    </p:spTree>
    <p:extLst>
      <p:ext uri="{BB962C8B-B14F-4D97-AF65-F5344CB8AC3E}">
        <p14:creationId xmlns:p14="http://schemas.microsoft.com/office/powerpoint/2010/main" val="18962798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000C4-9A2E-05A2-1818-684E7F995947}"/>
              </a:ext>
            </a:extLst>
          </p:cNvPr>
          <p:cNvSpPr>
            <a:spLocks noGrp="1"/>
          </p:cNvSpPr>
          <p:nvPr>
            <p:ph type="ftr" sz="quarter" idx="11"/>
          </p:nvPr>
        </p:nvSpPr>
        <p:spPr>
          <a:xfrm>
            <a:off x="3684104" y="6481647"/>
            <a:ext cx="4823792" cy="239828"/>
          </a:xfrm>
          <a:prstGeom prst="rect">
            <a:avLst/>
          </a:prstGeom>
        </p:spPr>
        <p:txBody>
          <a:bodyPr vert="horz" lIns="91440" tIns="45720" rIns="91440" bIns="45720" rtlCol="0" anchor="ctr"/>
          <a:lstStyle>
            <a:defPPr>
              <a:defRPr lang="en-VN"/>
            </a:defPPr>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1D8756CC-FF80-6915-444D-795BAF1CD5A1}"/>
              </a:ext>
            </a:extLst>
          </p:cNvPr>
          <p:cNvSpPr>
            <a:spLocks noGrp="1"/>
          </p:cNvSpPr>
          <p:nvPr>
            <p:ph type="sldNum" sz="quarter" idx="12"/>
          </p:nvPr>
        </p:nvSpPr>
        <p:spPr>
          <a:xfrm>
            <a:off x="11897699" y="6560242"/>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67</a:t>
            </a:fld>
            <a:endParaRPr lang="en-VN" dirty="0"/>
          </a:p>
        </p:txBody>
      </p:sp>
      <p:sp>
        <p:nvSpPr>
          <p:cNvPr id="4" name="Title 1">
            <a:extLst>
              <a:ext uri="{FF2B5EF4-FFF2-40B4-BE49-F238E27FC236}">
                <a16:creationId xmlns:a16="http://schemas.microsoft.com/office/drawing/2014/main" id="{7A14E97F-0DB8-D467-8B0C-A879824FD45F}"/>
              </a:ext>
            </a:extLst>
          </p:cNvPr>
          <p:cNvSpPr txBox="1">
            <a:spLocks/>
          </p:cNvSpPr>
          <p:nvPr/>
        </p:nvSpPr>
        <p:spPr>
          <a:xfrm>
            <a:off x="4684910" y="1918010"/>
            <a:ext cx="4012558" cy="1100921"/>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THẢO LUẬN</a:t>
            </a:r>
          </a:p>
        </p:txBody>
      </p:sp>
      <p:pic>
        <p:nvPicPr>
          <p:cNvPr id="6" name="Graphic 5" descr="Graph and note paper with pencils">
            <a:extLst>
              <a:ext uri="{FF2B5EF4-FFF2-40B4-BE49-F238E27FC236}">
                <a16:creationId xmlns:a16="http://schemas.microsoft.com/office/drawing/2014/main" id="{37435BC3-0DAD-871A-DCE8-7ABE31C11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398582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8" y="2382735"/>
            <a:ext cx="4179363" cy="2782117"/>
          </a:xfrm>
        </p:spPr>
        <p:txBody>
          <a:bodyPr>
            <a:noAutofit/>
          </a:bodyPr>
          <a:lstStyle/>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item </a:t>
            </a:r>
            <a:r>
              <a:rPr lang="en-US" sz="1600" b="1" dirty="0" err="1">
                <a:latin typeface="Courier New"/>
                <a:ea typeface="Courier New"/>
                <a:cs typeface="Courier New"/>
                <a:sym typeface="Courier New"/>
              </a:rPr>
              <a:t>nextProduce</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while(1){</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while(count == BUFFER_SIZE); 	</a:t>
            </a:r>
            <a:r>
              <a:rPr lang="en-US" sz="1600" b="1" dirty="0">
                <a:solidFill>
                  <a:schemeClr val="bg1">
                    <a:lumMod val="75000"/>
                  </a:schemeClr>
                </a:solidFill>
                <a:latin typeface="Courier New"/>
                <a:ea typeface="Courier New"/>
                <a:cs typeface="Courier New"/>
                <a:sym typeface="Courier New"/>
              </a:rPr>
              <a:t>/*</a:t>
            </a:r>
            <a:r>
              <a:rPr lang="en-US" sz="1600" b="1" dirty="0" err="1">
                <a:solidFill>
                  <a:schemeClr val="bg1">
                    <a:lumMod val="75000"/>
                  </a:schemeClr>
                </a:solidFill>
                <a:latin typeface="Courier New"/>
                <a:ea typeface="Courier New"/>
                <a:cs typeface="Courier New"/>
                <a:sym typeface="Courier New"/>
              </a:rPr>
              <a:t>khong</a:t>
            </a:r>
            <a:r>
              <a:rPr lang="en-US" sz="1600" b="1" dirty="0">
                <a:solidFill>
                  <a:schemeClr val="bg1">
                    <a:lumMod val="75000"/>
                  </a:schemeClr>
                </a:solidFill>
                <a:latin typeface="Courier New"/>
                <a:ea typeface="Courier New"/>
                <a:cs typeface="Courier New"/>
                <a:sym typeface="Courier New"/>
              </a:rPr>
              <a:t> lam </a:t>
            </a:r>
            <a:r>
              <a:rPr lang="en-US" sz="1600" b="1" dirty="0" err="1">
                <a:solidFill>
                  <a:schemeClr val="bg1">
                    <a:lumMod val="75000"/>
                  </a:schemeClr>
                </a:solidFill>
                <a:latin typeface="Courier New"/>
                <a:ea typeface="Courier New"/>
                <a:cs typeface="Courier New"/>
                <a:sym typeface="Courier New"/>
              </a:rPr>
              <a:t>gi</a:t>
            </a:r>
            <a:r>
              <a:rPr lang="en-US" sz="1600" b="1" dirty="0">
                <a:solidFill>
                  <a:schemeClr val="bg1">
                    <a:lumMod val="75000"/>
                  </a:schemeClr>
                </a:solidFill>
                <a:latin typeface="Courier New"/>
                <a:ea typeface="Courier New"/>
                <a:cs typeface="Courier New"/>
                <a:sym typeface="Courier New"/>
              </a:rPr>
              <a:t>*/</a:t>
            </a:r>
            <a:endParaRPr lang="en-US" sz="1600" b="1"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buffer[in] = </a:t>
            </a:r>
            <a:r>
              <a:rPr lang="en-US" sz="1600" b="1" dirty="0" err="1">
                <a:latin typeface="Courier New"/>
                <a:ea typeface="Courier New"/>
                <a:cs typeface="Courier New"/>
                <a:sym typeface="Courier New"/>
              </a:rPr>
              <a:t>nextProducer</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a:t>
            </a:r>
            <a:r>
              <a:rPr lang="en-US" sz="16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6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in = (in+1)%BUFFER_SIZE;</a:t>
            </a:r>
          </a:p>
          <a:p>
            <a:pPr marL="234950" lvl="2" indent="-234950" algn="l" rtl="0">
              <a:lnSpc>
                <a:spcPct val="140000"/>
              </a:lnSpc>
              <a:spcBef>
                <a:spcPts val="300"/>
              </a:spcBef>
              <a:spcAft>
                <a:spcPts val="300"/>
              </a:spcAft>
              <a:buClr>
                <a:schemeClr val="dk1"/>
              </a:buClr>
              <a:buSzPts val="1800"/>
              <a:buNone/>
            </a:pPr>
            <a:r>
              <a:rPr lang="en-US" sz="1600" b="1" dirty="0">
                <a:latin typeface="Courier New"/>
                <a:cs typeface="Courier New"/>
                <a:sym typeface="Courier New"/>
              </a:rPr>
              <a:t>}</a:t>
            </a:r>
            <a:endParaRPr lang="en-VN" sz="1600" b="1" dirty="0"/>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item </a:t>
            </a:r>
            <a:r>
              <a:rPr lang="en-US" sz="1600" b="1" dirty="0" err="1">
                <a:latin typeface="Courier New"/>
                <a:cs typeface="Courier New"/>
                <a:sym typeface="Courier New"/>
              </a:rPr>
              <a:t>nextConsumer</a:t>
            </a:r>
            <a:r>
              <a:rPr lang="en-US" sz="1600" b="1" dirty="0">
                <a:latin typeface="Courier New"/>
                <a:cs typeface="Courier New"/>
                <a:sym typeface="Courier New"/>
              </a:rPr>
              <a: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while(1){</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solidFill>
                  <a:schemeClr val="bg1">
                    <a:lumMod val="75000"/>
                  </a:schemeClr>
                </a:solidFill>
                <a:latin typeface="Courier New"/>
                <a:cs typeface="Courier New"/>
                <a:sym typeface="Courier New"/>
              </a:rPr>
              <a:t>/*</a:t>
            </a:r>
            <a:r>
              <a:rPr lang="en-US" sz="1600" b="1" dirty="0" err="1">
                <a:solidFill>
                  <a:schemeClr val="bg1">
                    <a:lumMod val="75000"/>
                  </a:schemeClr>
                </a:solidFill>
                <a:latin typeface="Courier New"/>
                <a:cs typeface="Courier New"/>
                <a:sym typeface="Courier New"/>
              </a:rPr>
              <a:t>khong</a:t>
            </a:r>
            <a:r>
              <a:rPr lang="en-US" sz="1600" b="1" dirty="0">
                <a:solidFill>
                  <a:schemeClr val="bg1">
                    <a:lumMod val="75000"/>
                  </a:schemeClr>
                </a:solidFill>
                <a:latin typeface="Courier New"/>
                <a:cs typeface="Courier New"/>
                <a:sym typeface="Courier New"/>
              </a:rPr>
              <a:t> lam </a:t>
            </a:r>
            <a:r>
              <a:rPr lang="en-US" sz="1600" b="1" dirty="0" err="1">
                <a:solidFill>
                  <a:schemeClr val="bg1">
                    <a:lumMod val="75000"/>
                  </a:schemeClr>
                </a:solidFill>
                <a:latin typeface="Courier New"/>
                <a:cs typeface="Courier New"/>
                <a:sym typeface="Courier New"/>
              </a:rPr>
              <a:t>gi</a:t>
            </a:r>
            <a:r>
              <a:rPr lang="en-US" sz="1600" b="1" dirty="0">
                <a:solidFill>
                  <a:schemeClr val="bg1">
                    <a:lumMod val="75000"/>
                  </a:schemeClr>
                </a:solidFill>
                <a:latin typeface="Courier New"/>
                <a:cs typeface="Courier New"/>
                <a:sym typeface="Courier New"/>
              </a:rPr>
              <a:t>*/</a:t>
            </a:r>
            <a:endParaRPr lang="en-US" sz="1600" b="1"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err="1">
                <a:latin typeface="Courier New"/>
                <a:cs typeface="Courier New"/>
                <a:sym typeface="Courier New"/>
              </a:rPr>
              <a:t>nextConsumer</a:t>
            </a:r>
            <a:r>
              <a:rPr lang="en-US" sz="1600" b="1" dirty="0">
                <a:latin typeface="Courier New"/>
                <a:cs typeface="Courier New"/>
                <a:sym typeface="Courier New"/>
              </a:rPr>
              <a:t> = buffer[out];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gradFill>
                  <a:gsLst>
                    <a:gs pos="0">
                      <a:srgbClr val="FFC000"/>
                    </a:gs>
                    <a:gs pos="100000">
                      <a:srgbClr val="FF0000"/>
                    </a:gs>
                  </a:gsLst>
                  <a:lin ang="5400000" scaled="1"/>
                </a:gradFill>
                <a:latin typeface="Courier New"/>
                <a:cs typeface="Courier New"/>
                <a:sym typeface="Courier New"/>
              </a:rPr>
              <a:t>count--;</a:t>
            </a:r>
            <a:endParaRPr lang="en-US" sz="16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out = (out+1)%BUFFER_SIZE; }</a:t>
            </a:r>
            <a:endParaRPr lang="en-US" sz="1600" b="1" dirty="0">
              <a:latin typeface="Courier New"/>
              <a:cs typeface="Courier New"/>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4294967295"/>
          </p:nvPr>
        </p:nvSpPr>
        <p:spPr>
          <a:xfrm>
            <a:off x="11891939" y="6567157"/>
            <a:ext cx="291600" cy="291600"/>
          </a:xfrm>
        </p:spPr>
        <p:txBody>
          <a:bodyPr/>
          <a:lstStyle/>
          <a:p>
            <a:fld id="{D8B0B3AC-44A8-D142-AAF6-9A453466E1A4}" type="slidenum">
              <a:rPr lang="en-VN" smtClean="0"/>
              <a:pPr/>
              <a:t>7</a:t>
            </a:fld>
            <a:endParaRPr lang="en-VN" dirty="0"/>
          </a:p>
        </p:txBody>
      </p:sp>
      <p:grpSp>
        <p:nvGrpSpPr>
          <p:cNvPr id="33" name="Group 32">
            <a:extLst>
              <a:ext uri="{FF2B5EF4-FFF2-40B4-BE49-F238E27FC236}">
                <a16:creationId xmlns:a16="http://schemas.microsoft.com/office/drawing/2014/main" id="{38FBFA21-8B7A-0803-9488-AB75FCDA44C0}"/>
              </a:ext>
            </a:extLst>
          </p:cNvPr>
          <p:cNvGrpSpPr/>
          <p:nvPr/>
        </p:nvGrpSpPr>
        <p:grpSpPr>
          <a:xfrm>
            <a:off x="4572000" y="4951307"/>
            <a:ext cx="585417" cy="562167"/>
            <a:chOff x="5510581" y="4756587"/>
            <a:chExt cx="585417" cy="562167"/>
          </a:xfrm>
        </p:grpSpPr>
        <p:sp>
          <p:nvSpPr>
            <p:cNvPr id="14" name="Rectangle 13">
              <a:extLst>
                <a:ext uri="{FF2B5EF4-FFF2-40B4-BE49-F238E27FC236}">
                  <a16:creationId xmlns:a16="http://schemas.microsoft.com/office/drawing/2014/main" id="{A6A2DEEA-9560-B231-F118-64FDFDA68B5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232E1ABE-BBF5-1F2F-4F82-F59CAD389439}"/>
              </a:ext>
            </a:extLst>
          </p:cNvPr>
          <p:cNvCxnSpPr>
            <a:cxnSpLocks/>
            <a:endCxn id="14" idx="1"/>
          </p:cNvCxnSpPr>
          <p:nvPr/>
        </p:nvCxnSpPr>
        <p:spPr>
          <a:xfrm>
            <a:off x="2203422" y="4597860"/>
            <a:ext cx="2467071" cy="761489"/>
          </a:xfrm>
          <a:prstGeom prst="bentConnector3">
            <a:avLst>
              <a:gd name="adj1" fmla="val 8837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7ACEFF7-25B7-6C70-68DB-3E7DA21F2C11}"/>
              </a:ext>
            </a:extLst>
          </p:cNvPr>
          <p:cNvCxnSpPr>
            <a:cxnSpLocks/>
            <a:endCxn id="14" idx="3"/>
          </p:cNvCxnSpPr>
          <p:nvPr/>
        </p:nvCxnSpPr>
        <p:spPr>
          <a:xfrm rot="10800000" flipV="1">
            <a:off x="4980093" y="4724601"/>
            <a:ext cx="2480122" cy="634747"/>
          </a:xfrm>
          <a:prstGeom prst="bentConnector3">
            <a:avLst>
              <a:gd name="adj1" fmla="val 50000"/>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CD2FC1FD-1B53-F87C-2A50-5AF47CC793B7}"/>
              </a:ext>
            </a:extLst>
          </p:cNvPr>
          <p:cNvSpPr/>
          <p:nvPr/>
        </p:nvSpPr>
        <p:spPr>
          <a:xfrm>
            <a:off x="8409758" y="636246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879690D-1989-92D7-C4EE-EEE8A8607D1C}"/>
                  </a:ext>
                </a:extLst>
              </p:cNvPr>
              <p:cNvGraphicFramePr>
                <a:graphicFrameLocks noChangeAspect="1"/>
              </p:cNvGraphicFramePr>
              <p:nvPr>
                <p:extLst>
                  <p:ext uri="{D42A27DB-BD31-4B8C-83A1-F6EECF244321}">
                    <p14:modId xmlns:p14="http://schemas.microsoft.com/office/powerpoint/2010/main" val="213827864"/>
                  </p:ext>
                </p:extLst>
              </p:nvPr>
            </p:nvGraphicFramePr>
            <p:xfrm>
              <a:off x="4572000" y="4871899"/>
              <a:ext cx="3048000" cy="1714500"/>
            </p:xfrm>
            <a:graphic>
              <a:graphicData uri="http://schemas.microsoft.com/office/powerpoint/2016/slidezoom">
                <pslz:sldZm>
                  <pslz:sldZmObj sldId="309" cId="3938355923">
                    <pslz:zmPr id="{92F3A9A0-3FBE-8A4B-AC03-5BBC8D13CB58}"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6879690D-1989-92D7-C4EE-EEE8A8607D1C}"/>
                  </a:ext>
                </a:extLst>
              </p:cNvPr>
              <p:cNvPicPr>
                <a:picLocks noGrp="1" noRot="1" noChangeAspect="1" noMove="1" noResize="1" noEditPoints="1" noAdjustHandles="1" noChangeArrowheads="1" noChangeShapeType="1"/>
              </p:cNvPicPr>
              <p:nvPr/>
            </p:nvPicPr>
            <p:blipFill>
              <a:blip r:embed="rId4"/>
              <a:stretch>
                <a:fillRect/>
              </a:stretch>
            </p:blipFill>
            <p:spPr>
              <a:xfrm>
                <a:off x="4572000" y="4871899"/>
                <a:ext cx="3048000" cy="1714500"/>
              </a:xfrm>
              <a:prstGeom prst="rect">
                <a:avLst/>
              </a:prstGeom>
            </p:spPr>
          </p:pic>
        </mc:Fallback>
      </mc:AlternateContent>
    </p:spTree>
    <p:extLst>
      <p:ext uri="{BB962C8B-B14F-4D97-AF65-F5344CB8AC3E}">
        <p14:creationId xmlns:p14="http://schemas.microsoft.com/office/powerpoint/2010/main" val="13120757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267235" y="2857500"/>
            <a:ext cx="2680544" cy="646333"/>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b</a:t>
            </a:r>
            <a:r>
              <a:rPr lang="en-VN" sz="36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a:off x="712420"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a:off x="2111802"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a:off x="3511183"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a:off x="4910565"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a:off x="6309947"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a:off x="7709328"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a:off x="9108710"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a:off x="10508091"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938355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4314356" y="162033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b</a:t>
            </a:r>
            <a:r>
              <a:rPr lang="en-VN" sz="24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rot="14562217">
            <a:off x="4632342" y="4605873"/>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rot="17262217">
            <a:off x="4509314" y="3700432"/>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rot="19962217">
            <a:off x="5123469" y="301203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rot="1062217">
            <a:off x="6030177" y="2915580"/>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rot="3762217">
            <a:off x="6708110" y="353465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rot="6462217">
            <a:off x="6807984" y="4418738"/>
            <a:ext cx="564194" cy="56173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rot="9162217">
            <a:off x="6215268" y="5112213"/>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rot="11862217">
            <a:off x="5284976" y="5277606"/>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4" name="Title 1">
            <a:extLst>
              <a:ext uri="{FF2B5EF4-FFF2-40B4-BE49-F238E27FC236}">
                <a16:creationId xmlns:a16="http://schemas.microsoft.com/office/drawing/2014/main" id="{63395F35-97FE-25E5-4EF2-9F468E42153A}"/>
              </a:ext>
            </a:extLst>
          </p:cNvPr>
          <p:cNvSpPr txBox="1">
            <a:spLocks/>
          </p:cNvSpPr>
          <p:nvPr/>
        </p:nvSpPr>
        <p:spPr>
          <a:xfrm>
            <a:off x="838198" y="-910954"/>
            <a:ext cx="10515600" cy="979200"/>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VN"/>
              <a:t>5.1.1. Bài toán Producer vs. Consumer</a:t>
            </a:r>
            <a:endParaRPr lang="en-VN" dirty="0"/>
          </a:p>
        </p:txBody>
      </p:sp>
      <p:sp>
        <p:nvSpPr>
          <p:cNvPr id="13" name="Text Placeholder 9">
            <a:extLst>
              <a:ext uri="{FF2B5EF4-FFF2-40B4-BE49-F238E27FC236}">
                <a16:creationId xmlns:a16="http://schemas.microsoft.com/office/drawing/2014/main" id="{7D56A7E2-F243-3A71-7E5E-0FB27FCB11D5}"/>
              </a:ext>
            </a:extLst>
          </p:cNvPr>
          <p:cNvSpPr txBox="1">
            <a:spLocks/>
          </p:cNvSpPr>
          <p:nvPr/>
        </p:nvSpPr>
        <p:spPr>
          <a:xfrm>
            <a:off x="-4065684" y="232257"/>
            <a:ext cx="3099166"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Producer</a:t>
            </a:r>
          </a:p>
        </p:txBody>
      </p:sp>
      <p:sp>
        <p:nvSpPr>
          <p:cNvPr id="14" name="Content Placeholder 10">
            <a:extLst>
              <a:ext uri="{FF2B5EF4-FFF2-40B4-BE49-F238E27FC236}">
                <a16:creationId xmlns:a16="http://schemas.microsoft.com/office/drawing/2014/main" id="{057A2B5C-B539-A5AA-9CC2-9313C1AD5D95}"/>
              </a:ext>
            </a:extLst>
          </p:cNvPr>
          <p:cNvSpPr txBox="1">
            <a:spLocks/>
          </p:cNvSpPr>
          <p:nvPr/>
        </p:nvSpPr>
        <p:spPr>
          <a:xfrm>
            <a:off x="-4065685" y="847535"/>
            <a:ext cx="4179363" cy="230396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item nextProduce;</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while(1){</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while(count == BUFFER_SIZE); 	</a:t>
            </a:r>
            <a:r>
              <a:rPr lang="en-US" sz="1800">
                <a:solidFill>
                  <a:schemeClr val="bg1">
                    <a:lumMod val="75000"/>
                  </a:schemeClr>
                </a:solidFill>
                <a:latin typeface="Courier New"/>
                <a:ea typeface="Courier New"/>
                <a:cs typeface="Courier New"/>
                <a:sym typeface="Courier New"/>
              </a:rPr>
              <a:t>/*khong lam gi*/</a:t>
            </a:r>
            <a:endParaRPr lang="en-US" sz="1400">
              <a:solidFill>
                <a:schemeClr val="bg1">
                  <a:lumMod val="75000"/>
                </a:schemeClr>
              </a:soli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buffer[in] = nextProducer;</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a:t>
            </a:r>
            <a:r>
              <a:rPr lang="en-US" sz="1800" b="1">
                <a:gradFill>
                  <a:gsLst>
                    <a:gs pos="0">
                      <a:srgbClr val="00C6FF"/>
                    </a:gs>
                    <a:gs pos="100000">
                      <a:srgbClr val="0072FF"/>
                    </a:gs>
                  </a:gsLst>
                  <a:lin ang="5400000" scaled="1"/>
                </a:gradFill>
                <a:latin typeface="Courier New"/>
                <a:ea typeface="Courier New"/>
                <a:cs typeface="Courier New"/>
                <a:sym typeface="Courier New"/>
              </a:rPr>
              <a:t>count++;</a:t>
            </a:r>
            <a:endParaRPr lang="en-US" sz="1400" b="1">
              <a:gradFill>
                <a:gsLst>
                  <a:gs pos="0">
                    <a:srgbClr val="00C6FF"/>
                  </a:gs>
                  <a:gs pos="100000">
                    <a:srgbClr val="0072FF"/>
                  </a:gs>
                </a:gsLst>
                <a:lin ang="5400000" scaled="1"/>
              </a:gra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in = (in+1)%BUFFER_SIZE</a:t>
            </a:r>
            <a:r>
              <a:rPr lang="en-US" sz="1400">
                <a:latin typeface="Courier New"/>
                <a:ea typeface="Courier New"/>
                <a:cs typeface="Courier New"/>
                <a:sym typeface="Courier New"/>
              </a:rPr>
              <a:t>;}</a:t>
            </a:r>
            <a:endParaRPr lang="en-VN" sz="1800" dirty="0"/>
          </a:p>
        </p:txBody>
      </p:sp>
      <p:sp>
        <p:nvSpPr>
          <p:cNvPr id="15" name="Text Placeholder 11">
            <a:extLst>
              <a:ext uri="{FF2B5EF4-FFF2-40B4-BE49-F238E27FC236}">
                <a16:creationId xmlns:a16="http://schemas.microsoft.com/office/drawing/2014/main" id="{93794A67-752F-1F3B-F841-CBCA03D9280E}"/>
              </a:ext>
            </a:extLst>
          </p:cNvPr>
          <p:cNvSpPr txBox="1">
            <a:spLocks/>
          </p:cNvSpPr>
          <p:nvPr/>
        </p:nvSpPr>
        <p:spPr>
          <a:xfrm>
            <a:off x="13017060" y="232257"/>
            <a:ext cx="3114429"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Consumer</a:t>
            </a:r>
          </a:p>
        </p:txBody>
      </p:sp>
      <p:sp>
        <p:nvSpPr>
          <p:cNvPr id="16" name="Content Placeholder 12">
            <a:extLst>
              <a:ext uri="{FF2B5EF4-FFF2-40B4-BE49-F238E27FC236}">
                <a16:creationId xmlns:a16="http://schemas.microsoft.com/office/drawing/2014/main" id="{48A7EDE3-4E88-E2A7-48FA-F86F02345EFF}"/>
              </a:ext>
            </a:extLst>
          </p:cNvPr>
          <p:cNvSpPr txBox="1">
            <a:spLocks/>
          </p:cNvSpPr>
          <p:nvPr/>
        </p:nvSpPr>
        <p:spPr>
          <a:xfrm>
            <a:off x="13017060" y="847535"/>
            <a:ext cx="3749709" cy="25049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item nextConsumer;</a:t>
            </a:r>
            <a:endParaRPr lang="en-US" sz="140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while(1){</a:t>
            </a:r>
            <a:endParaRPr lang="en-US" sz="140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a:t>
            </a:r>
            <a:r>
              <a:rPr lang="en-US" sz="1400">
                <a:solidFill>
                  <a:schemeClr val="bg1">
                    <a:lumMod val="75000"/>
                  </a:schemeClr>
                </a:solidFill>
                <a:latin typeface="Courier New"/>
                <a:cs typeface="Courier New"/>
                <a:sym typeface="Courier New"/>
              </a:rPr>
              <a:t>/*khong lam gi*/</a:t>
            </a:r>
            <a:endParaRPr lang="en-US" sz="140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nextConsumer = buffer[out];</a:t>
            </a:r>
            <a:endParaRPr lang="en-US" sz="140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a:t>
            </a:r>
            <a:r>
              <a:rPr lang="en-US" sz="1400" b="1">
                <a:gradFill>
                  <a:gsLst>
                    <a:gs pos="0">
                      <a:srgbClr val="FFC000"/>
                    </a:gs>
                    <a:gs pos="100000">
                      <a:srgbClr val="FF0000"/>
                    </a:gs>
                  </a:gsLst>
                  <a:lin ang="5400000" scaled="1"/>
                </a:gradFill>
                <a:latin typeface="Courier New"/>
                <a:cs typeface="Courier New"/>
                <a:sym typeface="Courier New"/>
              </a:rPr>
              <a:t>count--;</a:t>
            </a:r>
            <a:endParaRPr lang="en-US" sz="1400" b="1">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out = (out+1)%BUFFER_SIZE; }</a:t>
            </a:r>
            <a:endParaRPr lang="en-US" sz="1400" dirty="0">
              <a:latin typeface="Courier New"/>
              <a:cs typeface="Courier New"/>
            </a:endParaRPr>
          </a:p>
        </p:txBody>
      </p:sp>
      <p:cxnSp>
        <p:nvCxnSpPr>
          <p:cNvPr id="20" name="Elbow Connector 19">
            <a:extLst>
              <a:ext uri="{FF2B5EF4-FFF2-40B4-BE49-F238E27FC236}">
                <a16:creationId xmlns:a16="http://schemas.microsoft.com/office/drawing/2014/main" id="{5DB2417B-155C-8FAA-A57A-3366212B9E53}"/>
              </a:ext>
            </a:extLst>
          </p:cNvPr>
          <p:cNvCxnSpPr>
            <a:cxnSpLocks/>
          </p:cNvCxnSpPr>
          <p:nvPr/>
        </p:nvCxnSpPr>
        <p:spPr>
          <a:xfrm>
            <a:off x="-3923097" y="2629841"/>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0E36B15-899D-EF13-C1E6-634C9BC014B3}"/>
              </a:ext>
            </a:extLst>
          </p:cNvPr>
          <p:cNvCxnSpPr>
            <a:cxnSpLocks/>
          </p:cNvCxnSpPr>
          <p:nvPr/>
        </p:nvCxnSpPr>
        <p:spPr>
          <a:xfrm rot="10800000" flipV="1">
            <a:off x="12510870" y="2966460"/>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22" name="Line Callout 2 21">
            <a:extLst>
              <a:ext uri="{FF2B5EF4-FFF2-40B4-BE49-F238E27FC236}">
                <a16:creationId xmlns:a16="http://schemas.microsoft.com/office/drawing/2014/main" id="{8FF9C166-C987-F824-BDB6-BEC2D57ADE4F}"/>
              </a:ext>
            </a:extLst>
          </p:cNvPr>
          <p:cNvSpPr/>
          <p:nvPr/>
        </p:nvSpPr>
        <p:spPr>
          <a:xfrm>
            <a:off x="8562829" y="7790785"/>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p:spTree>
    <p:extLst>
      <p:ext uri="{BB962C8B-B14F-4D97-AF65-F5344CB8AC3E}">
        <p14:creationId xmlns:p14="http://schemas.microsoft.com/office/powerpoint/2010/main" val="1696743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spcBef>
            <a:spcPts val="300"/>
          </a:spcBef>
          <a:spcAft>
            <a:spcPts val="3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7326</TotalTime>
  <Words>7205</Words>
  <Application>Microsoft Office PowerPoint</Application>
  <PresentationFormat>Widescreen</PresentationFormat>
  <Paragraphs>791</Paragraphs>
  <Slides>67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Courier New</vt:lpstr>
      <vt:lpstr>Monotype Sorts</vt:lpstr>
      <vt:lpstr>Times New Roman</vt:lpstr>
      <vt:lpstr>Wingdings</vt:lpstr>
      <vt:lpstr>Office Theme</vt:lpstr>
      <vt:lpstr>PowerPoint Presentation</vt:lpstr>
      <vt:lpstr>PowerPoint Presentation</vt:lpstr>
      <vt:lpstr>PowerPoint Presentation</vt:lpstr>
      <vt:lpstr>PowerPoint Presentation</vt:lpstr>
      <vt:lpstr>5.1.1. Bài toán Producer vs. Consumer</vt:lpstr>
      <vt:lpstr>5.1.1. Bài toán Producer vs. Consumer</vt:lpstr>
      <vt:lpstr>5.1.1. Bài toán Producer vs. Consumer</vt:lpstr>
      <vt:lpstr>PowerPoint Presentation</vt:lpstr>
      <vt:lpstr>PowerPoint Presentation</vt:lpstr>
      <vt:lpstr>5.1.1. Bài toán Producer vs. Consumer</vt:lpstr>
      <vt:lpstr>5.1.1. Bài toán Producer vs. Consumer</vt:lpstr>
      <vt:lpstr>PowerPoint Presentation</vt:lpstr>
      <vt:lpstr>5.1.2. Bài toán cấp phát PID</vt:lpstr>
      <vt:lpstr>PowerPoint Presentation</vt:lpstr>
      <vt:lpstr>5.1.3. Race condition</vt:lpstr>
      <vt:lpstr>5.1.3. Race condition</vt:lpstr>
      <vt:lpstr>PowerPoint Presentation</vt:lpstr>
      <vt:lpstr>5.2 Vấn đề vùng tranh chấp</vt:lpstr>
      <vt:lpstr>5.2 Vấn đề vùng tranh chấp</vt:lpstr>
      <vt:lpstr>PowerPoint Presentation</vt:lpstr>
      <vt:lpstr>5.3.1. Yêu cầu dành cho lời giải</vt:lpstr>
      <vt:lpstr>5.3.1. Yêu cầu dành cho lời giải</vt:lpstr>
      <vt:lpstr>5.3.1. Yêu cầu dành cho lời giải</vt:lpstr>
      <vt:lpstr>5.3.1. Yêu cầu dành cho lời giải</vt:lpstr>
      <vt:lpstr>5.3.1. Yêu cầu dành cho lời giải</vt:lpstr>
      <vt:lpstr>PowerPoint Presentation</vt:lpstr>
      <vt:lpstr>5.3.2. Phân loại giải pháp</vt:lpstr>
      <vt:lpstr>5.3.2. Phân loại giải pháp</vt:lpstr>
      <vt:lpstr>PowerPoint Presentation</vt:lpstr>
      <vt:lpstr>5.3.3. Cấm ngắt</vt:lpstr>
      <vt:lpstr>PowerPoint Presentation</vt:lpstr>
      <vt:lpstr>5.4.1. Giải pháp phần mềm 1</vt:lpstr>
      <vt:lpstr>5.4.1. Giải pháp phần mềm 1</vt:lpstr>
      <vt:lpstr>5.4.1. Giải pháp phần mềm 1</vt:lpstr>
      <vt:lpstr>5.4.1. Giải pháp phần mềm 1</vt:lpstr>
      <vt:lpstr>5.4.1. Giải pháp phần mềm 1</vt:lpstr>
      <vt:lpstr>PowerPoint Presentation</vt:lpstr>
      <vt:lpstr>5.4.2. Giải pháp phần mềm 2</vt:lpstr>
      <vt:lpstr>5.4.2. Giải pháp phần mềm 2</vt:lpstr>
      <vt:lpstr>5.4.2. Giải pháp phần mềm 2</vt:lpstr>
      <vt:lpstr>PowerPoint Presentation</vt:lpstr>
      <vt:lpstr>5.4.3. Giải pháp Peterson</vt:lpstr>
      <vt:lpstr>5.4.3. Giải pháp Peterson</vt:lpstr>
      <vt:lpstr>5.4.3. Giải pháp Peterson</vt:lpstr>
      <vt:lpstr>5.4.3. Giải pháp Peterson</vt:lpstr>
      <vt:lpstr>5.4.3. Giải pháp Peterson</vt:lpstr>
      <vt:lpstr>PowerPoint Presentation</vt:lpstr>
      <vt:lpstr>5.4.4. Giải pháp Peterson và kiến trúc hiện đại</vt:lpstr>
      <vt:lpstr>5.4.4. Giải pháp Peterson và kiến trúc hiện đại</vt:lpstr>
      <vt:lpstr>5.4.4. Giải pháp Peterson và kiến trúc hiện đại</vt:lpstr>
      <vt:lpstr>5.4.4. Giải pháp Peterson và kiến trúc hiện đại</vt:lpstr>
      <vt:lpstr>PowerPoint Presentation</vt:lpstr>
      <vt:lpstr>5.5.1. Memory Barrier</vt:lpstr>
      <vt:lpstr>5.5.1. Memory Barrier</vt:lpstr>
      <vt:lpstr>5.5.1. Memory Barrier</vt:lpstr>
      <vt:lpstr>PowerPoint Presentation</vt:lpstr>
      <vt:lpstr>PowerPoint Presentation</vt:lpstr>
      <vt:lpstr>5.6.1. Định nghĩa mutex locks</vt:lpstr>
      <vt:lpstr>5.6.1. Định nghĩa mutex locks</vt:lpstr>
      <vt:lpstr>5.6.1. Định nghĩa mutex locks</vt:lpstr>
      <vt:lpstr>PowerPoint Presentation</vt:lpstr>
      <vt:lpstr>5.6.2. Mutex locks không busy waiting</vt:lpstr>
      <vt:lpstr>5.6.2. Mutex locks không busy waiting</vt:lpstr>
      <vt:lpstr>PowerPoint Presentation</vt:lpstr>
      <vt:lpstr>5.6.3. Cách sử dụng mutex locks</vt:lpstr>
      <vt:lpstr>Tóm tắt lại nội dung buổi học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HĐH Chương 5-1</dc:title>
  <dc:creator>Trần Hoàng Lộc</dc:creator>
  <cp:lastModifiedBy>Nguyễn Thanh Thiện</cp:lastModifiedBy>
  <cp:revision>484</cp:revision>
  <dcterms:created xsi:type="dcterms:W3CDTF">2023-03-03T01:55:04Z</dcterms:created>
  <dcterms:modified xsi:type="dcterms:W3CDTF">2024-08-29T07:09:33Z</dcterms:modified>
</cp:coreProperties>
</file>